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6576000" cy="29260800"/>
  <p:notesSz cx="31151513" cy="5120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7200" kern="1200">
        <a:solidFill>
          <a:schemeClr val="tx1"/>
        </a:solidFill>
        <a:latin typeface="Arquitectura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7200" kern="1200">
        <a:solidFill>
          <a:schemeClr val="tx1"/>
        </a:solidFill>
        <a:latin typeface="Arquitectura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7200" kern="1200">
        <a:solidFill>
          <a:schemeClr val="tx1"/>
        </a:solidFill>
        <a:latin typeface="Arquitectura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7200" kern="1200">
        <a:solidFill>
          <a:schemeClr val="tx1"/>
        </a:solidFill>
        <a:latin typeface="Arquitectura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7200" kern="1200">
        <a:solidFill>
          <a:schemeClr val="tx1"/>
        </a:solidFill>
        <a:latin typeface="Arquitectura" pitchFamily="18" charset="0"/>
        <a:ea typeface="+mn-ea"/>
        <a:cs typeface="+mn-cs"/>
      </a:defRPr>
    </a:lvl5pPr>
    <a:lvl6pPr marL="2286000" algn="l" defTabSz="914400" rtl="0" eaLnBrk="1" latinLnBrk="0" hangingPunct="1">
      <a:defRPr sz="7200" kern="1200">
        <a:solidFill>
          <a:schemeClr val="tx1"/>
        </a:solidFill>
        <a:latin typeface="Arquitectura" pitchFamily="18" charset="0"/>
        <a:ea typeface="+mn-ea"/>
        <a:cs typeface="+mn-cs"/>
      </a:defRPr>
    </a:lvl6pPr>
    <a:lvl7pPr marL="2743200" algn="l" defTabSz="914400" rtl="0" eaLnBrk="1" latinLnBrk="0" hangingPunct="1">
      <a:defRPr sz="7200" kern="1200">
        <a:solidFill>
          <a:schemeClr val="tx1"/>
        </a:solidFill>
        <a:latin typeface="Arquitectura" pitchFamily="18" charset="0"/>
        <a:ea typeface="+mn-ea"/>
        <a:cs typeface="+mn-cs"/>
      </a:defRPr>
    </a:lvl7pPr>
    <a:lvl8pPr marL="3200400" algn="l" defTabSz="914400" rtl="0" eaLnBrk="1" latinLnBrk="0" hangingPunct="1">
      <a:defRPr sz="7200" kern="1200">
        <a:solidFill>
          <a:schemeClr val="tx1"/>
        </a:solidFill>
        <a:latin typeface="Arquitectura" pitchFamily="18" charset="0"/>
        <a:ea typeface="+mn-ea"/>
        <a:cs typeface="+mn-cs"/>
      </a:defRPr>
    </a:lvl8pPr>
    <a:lvl9pPr marL="3657600" algn="l" defTabSz="914400" rtl="0" eaLnBrk="1" latinLnBrk="0" hangingPunct="1">
      <a:defRPr sz="7200" kern="1200">
        <a:solidFill>
          <a:schemeClr val="tx1"/>
        </a:solidFill>
        <a:latin typeface="Arquitectura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16">
          <p15:clr>
            <a:srgbClr val="A4A3A4"/>
          </p15:clr>
        </p15:guide>
        <p15:guide id="2" pos="115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9" autoAdjust="0"/>
    <p:restoredTop sz="90522" autoAdjust="0"/>
  </p:normalViewPr>
  <p:slideViewPr>
    <p:cSldViewPr>
      <p:cViewPr>
        <p:scale>
          <a:sx n="33" d="100"/>
          <a:sy n="33" d="100"/>
        </p:scale>
        <p:origin x="112" y="-760"/>
      </p:cViewPr>
      <p:guideLst>
        <p:guide orient="horz" pos="9216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BE6561B-09C4-426B-9F42-F15749C9B6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3496925" cy="26177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77602" tIns="238804" rIns="477602" bIns="238804" numCol="1" anchor="t" anchorCtr="0" compatLnSpc="1">
            <a:prstTxWarp prst="textNoShape">
              <a:avLst/>
            </a:prstTxWarp>
          </a:bodyPr>
          <a:lstStyle>
            <a:lvl1pPr defTabSz="4776788" eaLnBrk="1" hangingPunct="1">
              <a:defRPr sz="6100">
                <a:latin typeface="Tiepolo Black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8684950-616B-48D0-9538-61F2FB00C38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7654588" y="0"/>
            <a:ext cx="13496925" cy="26177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77602" tIns="238804" rIns="477602" bIns="238804" numCol="1" anchor="t" anchorCtr="0" compatLnSpc="1">
            <a:prstTxWarp prst="textNoShape">
              <a:avLst/>
            </a:prstTxWarp>
          </a:bodyPr>
          <a:lstStyle>
            <a:lvl1pPr algn="r" defTabSz="4776788" eaLnBrk="1" hangingPunct="1">
              <a:defRPr sz="6100">
                <a:latin typeface="Tiepolo Black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6DF0BD8F-788B-4C1B-9BC1-FD83CCC33EB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49820513"/>
            <a:ext cx="13496925" cy="26177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77602" tIns="238804" rIns="477602" bIns="238804" numCol="1" anchor="b" anchorCtr="0" compatLnSpc="1">
            <a:prstTxWarp prst="textNoShape">
              <a:avLst/>
            </a:prstTxWarp>
          </a:bodyPr>
          <a:lstStyle>
            <a:lvl1pPr defTabSz="4776788" eaLnBrk="1" hangingPunct="1">
              <a:defRPr sz="6100">
                <a:latin typeface="Tiepolo Black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1495F069-B9FB-4660-9AB1-C5F4436EE27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7654588" y="49820513"/>
            <a:ext cx="13496925" cy="26177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77602" tIns="238804" rIns="477602" bIns="238804" numCol="1" anchor="b" anchorCtr="0" compatLnSpc="1">
            <a:prstTxWarp prst="textNoShape">
              <a:avLst/>
            </a:prstTxWarp>
          </a:bodyPr>
          <a:lstStyle>
            <a:lvl1pPr algn="r" defTabSz="4776788" eaLnBrk="1" hangingPunct="1">
              <a:defRPr sz="6100" smtClean="0">
                <a:latin typeface="Tiepolo Black" pitchFamily="18" charset="0"/>
              </a:defRPr>
            </a:lvl1pPr>
          </a:lstStyle>
          <a:p>
            <a:pPr>
              <a:defRPr/>
            </a:pPr>
            <a:fld id="{24101D5C-2E97-40A4-83C3-07D1D6FC040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47132D-1F25-4E39-87CD-AFD1CEAE1A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13498513" cy="25669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zh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2F5545-1B38-4B71-A23F-4B170E00F76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17645063" y="0"/>
            <a:ext cx="13498512" cy="25669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56FAB56-74F5-4143-9BD2-6E39347049A0}" type="datetimeFigureOut">
              <a:rPr lang="en-US" altLang="zh-TW"/>
              <a:pPr>
                <a:defRPr/>
              </a:pPr>
              <a:t>12/8/19</a:t>
            </a:fld>
            <a:endParaRPr lang="en-US" altLang="zh-TW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26EC80B-A778-49F5-B528-8529DF51F5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775200" y="6400800"/>
            <a:ext cx="21601113" cy="17281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66CA071-C225-403C-AE8A-C9B1FB14C7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114675" y="24642763"/>
            <a:ext cx="24922163" cy="20162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8FB8A-C787-4F4A-A6E3-F4943CD7A60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48639413"/>
            <a:ext cx="13498513" cy="25669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zh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89A93-EE94-47D4-A623-FE14302F8D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7645063" y="48639413"/>
            <a:ext cx="13498512" cy="25669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C04721DB-65A9-4455-B01C-42D8C953CA3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4721DB-65A9-4455-B01C-42D8C953CA31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29781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4789488"/>
            <a:ext cx="27432000" cy="101869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5368588"/>
            <a:ext cx="27432000" cy="70643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C9145E9-5EA3-4D0E-9344-4C51A297D1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7A6CC23-0B96-43C5-8A95-6F663FDB99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CF000EF-7FA6-48B8-BA44-3D26BBC7E9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2BC6CF-8B0D-449C-B0AB-45F9733FEE2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4669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49E1A5C-A6C9-4593-A943-E52D21EAC2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8E93718-DD7D-45F8-BAE3-F0FF7602C4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6799329-1715-467B-8BBA-1D5DA10A5B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1BB569-E875-4362-BFB7-E1E11025A4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41730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061988" y="2603500"/>
            <a:ext cx="7772400" cy="23406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43200" y="2603500"/>
            <a:ext cx="23166388" cy="23406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AE642CF-6640-4FD3-ABFA-4FA62E2FAE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455831B-51A4-4921-B9BF-9B7DA74753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E2A915E-448C-4BB7-808C-29048CD70B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BDB38A-8029-455B-A038-C452B890EB3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66695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8BAD026-7D69-4811-BBC0-05C54A8D6D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EF9646-360D-478C-B90C-D460DA6776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5E4E351-1FE9-473E-8173-C5E2611AAB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744FE4-E4A6-4295-889A-2D6A2DB9A20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22086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0" y="7294563"/>
            <a:ext cx="31546800" cy="121713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0" y="19581813"/>
            <a:ext cx="31546800" cy="64008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829D697-1C50-4710-9C00-33B1461E13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AC0DDAA-2D6F-4582-94B6-98D7C3F3FD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28F76DB-5665-487A-AF65-BC9C56661D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197C85-1B2C-4BA3-8A2F-8F83A6C9B2E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49650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00" y="8458200"/>
            <a:ext cx="15468600" cy="1755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364200" y="8458200"/>
            <a:ext cx="15470188" cy="1755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D168F-3697-4DAE-8BD8-3B6A018650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A19903-E3C4-4759-BE32-6D5C688BC9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B2EF6-9491-404D-B2DA-6FD32E8FA3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3B531-2978-456A-A6EA-985C632FEF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49068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3" y="1557338"/>
            <a:ext cx="31546800" cy="56562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3" y="7172325"/>
            <a:ext cx="15473362" cy="35163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3" y="10688638"/>
            <a:ext cx="15473362" cy="15721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0" y="7172325"/>
            <a:ext cx="15549563" cy="35163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0" y="10688638"/>
            <a:ext cx="15549563" cy="15721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51E1FEC-7CDD-4F2D-AD83-35F8573F72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6C87957-21DF-4133-92BE-FEC377EE8C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504F41C-0DC4-491D-A7B1-5857A2D835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C1913A-747C-4D54-A24F-045E153423A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89173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CEE4CF6-3AC5-4AC8-A239-A654157E0E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E9510B9-040A-4740-B13C-09AE39DA21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35BA3AD-59D3-49A2-AB01-FB320931A4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A3B3D-FD56-410D-90DE-E64D90FCF69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1908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64C2471-26E4-466F-8843-D7793FC9BF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1EAE9C4-C8E6-4876-BA89-89ABACF7A3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2526488-068C-4469-B076-1C7B2F3E29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39E90-2434-49A6-8341-DC192D0C614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857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3" y="1951038"/>
            <a:ext cx="11796712" cy="68278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3" y="4213225"/>
            <a:ext cx="18516600" cy="20794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3" y="8778875"/>
            <a:ext cx="11796712" cy="162623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534A5B-64D7-486C-8367-6CC6606F4B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17EA7E-9B99-4CD5-9678-7DA938FB19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CF3182-F8CB-4A4C-BD8C-0390C84309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9ADD18-1DAD-4CA0-81F5-A24D6A43118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9016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3" y="1951038"/>
            <a:ext cx="11796712" cy="68278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49563" y="4213225"/>
            <a:ext cx="18516600" cy="20794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3" y="8778875"/>
            <a:ext cx="11796712" cy="162623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0F97E0-9E5B-49BC-9C6A-9D33BF0AE0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C2C1C4-8BA2-43BF-A938-CAEDE297AB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5C2632-2F38-4A54-80E4-CAE2F3E471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34A145-FD93-4474-93F5-B229862BB1E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0587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F3CC88E-A70B-4FA1-8EDF-99E42B5B13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43200" y="2603500"/>
            <a:ext cx="31091188" cy="4876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BC68A3B-EE46-40AB-BB83-2F3D6865B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743200" y="8458200"/>
            <a:ext cx="31091188" cy="17551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646A2D0-513A-4781-BC4F-F7DB34D8260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743200" y="26657300"/>
            <a:ext cx="7620000" cy="1955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0B64CF7-4536-40A2-87D7-B6F98CEDFDF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498388" y="26657300"/>
            <a:ext cx="11580812" cy="1955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E16EBDB-E744-4B07-8700-8641A4D05C4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6214388" y="26657300"/>
            <a:ext cx="7620000" cy="1955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251B110-6657-425A-AE83-736AAA7BED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47" Type="http://schemas.openxmlformats.org/officeDocument/2006/relationships/image" Target="../media/image45.png"/><Relationship Id="rId50" Type="http://schemas.openxmlformats.org/officeDocument/2006/relationships/image" Target="../media/image48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45" Type="http://schemas.openxmlformats.org/officeDocument/2006/relationships/image" Target="../media/image43.png"/><Relationship Id="rId53" Type="http://schemas.openxmlformats.org/officeDocument/2006/relationships/image" Target="../media/image51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52" Type="http://schemas.openxmlformats.org/officeDocument/2006/relationships/image" Target="../media/image50.tiff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.png"/><Relationship Id="rId48" Type="http://schemas.openxmlformats.org/officeDocument/2006/relationships/image" Target="../media/image46.png"/><Relationship Id="rId8" Type="http://schemas.openxmlformats.org/officeDocument/2006/relationships/image" Target="../media/image6.png"/><Relationship Id="rId51" Type="http://schemas.openxmlformats.org/officeDocument/2006/relationships/image" Target="../media/image49.tiff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20" Type="http://schemas.openxmlformats.org/officeDocument/2006/relationships/image" Target="../media/image18.png"/><Relationship Id="rId41" Type="http://schemas.openxmlformats.org/officeDocument/2006/relationships/image" Target="../media/image39.png"/><Relationship Id="rId54" Type="http://schemas.openxmlformats.org/officeDocument/2006/relationships/image" Target="../media/image5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Line 12">
            <a:extLst>
              <a:ext uri="{FF2B5EF4-FFF2-40B4-BE49-F238E27FC236}">
                <a16:creationId xmlns:a16="http://schemas.microsoft.com/office/drawing/2014/main" id="{4077E792-187D-492E-8193-563BEB0E9C0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0"/>
            <a:ext cx="0" cy="2444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Arquitectura" charset="0"/>
            </a:endParaRPr>
          </a:p>
        </p:txBody>
      </p:sp>
      <p:sp>
        <p:nvSpPr>
          <p:cNvPr id="2061" name="Line 13">
            <a:extLst>
              <a:ext uri="{FF2B5EF4-FFF2-40B4-BE49-F238E27FC236}">
                <a16:creationId xmlns:a16="http://schemas.microsoft.com/office/drawing/2014/main" id="{3A8582C2-4977-4285-9241-EED8CF90210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88"/>
            <a:ext cx="3810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Arquitectura" charset="0"/>
            </a:endParaRPr>
          </a:p>
        </p:txBody>
      </p:sp>
      <p:sp>
        <p:nvSpPr>
          <p:cNvPr id="2062" name="Line 14">
            <a:extLst>
              <a:ext uri="{FF2B5EF4-FFF2-40B4-BE49-F238E27FC236}">
                <a16:creationId xmlns:a16="http://schemas.microsoft.com/office/drawing/2014/main" id="{A59A1EE0-931B-4D48-901A-63267EC4BD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0" y="0"/>
            <a:ext cx="0" cy="2444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Arquitectura" charset="0"/>
            </a:endParaRPr>
          </a:p>
        </p:txBody>
      </p:sp>
      <p:sp>
        <p:nvSpPr>
          <p:cNvPr id="2063" name="Line 15">
            <a:extLst>
              <a:ext uri="{FF2B5EF4-FFF2-40B4-BE49-F238E27FC236}">
                <a16:creationId xmlns:a16="http://schemas.microsoft.com/office/drawing/2014/main" id="{E371B028-CBC3-4E06-96C6-6F9B647256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0" y="0"/>
            <a:ext cx="3810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Arquitectura" charset="0"/>
            </a:endParaRPr>
          </a:p>
        </p:txBody>
      </p:sp>
      <p:sp>
        <p:nvSpPr>
          <p:cNvPr id="2064" name="Line 16">
            <a:extLst>
              <a:ext uri="{FF2B5EF4-FFF2-40B4-BE49-F238E27FC236}">
                <a16:creationId xmlns:a16="http://schemas.microsoft.com/office/drawing/2014/main" id="{23F9BEAB-6783-4385-87DF-A6C817D41748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9016325"/>
            <a:ext cx="0" cy="24288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Arquitectura" charset="0"/>
            </a:endParaRPr>
          </a:p>
        </p:txBody>
      </p:sp>
      <p:sp>
        <p:nvSpPr>
          <p:cNvPr id="2065" name="Line 17">
            <a:extLst>
              <a:ext uri="{FF2B5EF4-FFF2-40B4-BE49-F238E27FC236}">
                <a16:creationId xmlns:a16="http://schemas.microsoft.com/office/drawing/2014/main" id="{99A516C8-C5FC-469C-8A59-8724842671B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9252863"/>
            <a:ext cx="3810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Arquitectura" charset="0"/>
            </a:endParaRPr>
          </a:p>
        </p:txBody>
      </p:sp>
      <p:sp>
        <p:nvSpPr>
          <p:cNvPr id="2066" name="Line 18">
            <a:extLst>
              <a:ext uri="{FF2B5EF4-FFF2-40B4-BE49-F238E27FC236}">
                <a16:creationId xmlns:a16="http://schemas.microsoft.com/office/drawing/2014/main" id="{9C9ABE39-EC1C-434B-AB63-70D574F53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0" y="29016325"/>
            <a:ext cx="0" cy="24288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Arquitectura" charset="0"/>
            </a:endParaRPr>
          </a:p>
        </p:txBody>
      </p:sp>
      <p:sp>
        <p:nvSpPr>
          <p:cNvPr id="2067" name="Line 19">
            <a:extLst>
              <a:ext uri="{FF2B5EF4-FFF2-40B4-BE49-F238E27FC236}">
                <a16:creationId xmlns:a16="http://schemas.microsoft.com/office/drawing/2014/main" id="{E57CDD45-61BE-4CCB-B631-91439315D21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0" y="29259213"/>
            <a:ext cx="3810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Arquitectura" charset="0"/>
            </a:endParaRPr>
          </a:p>
        </p:txBody>
      </p:sp>
      <p:sp>
        <p:nvSpPr>
          <p:cNvPr id="45" name="Text Placeholder 69">
            <a:extLst>
              <a:ext uri="{FF2B5EF4-FFF2-40B4-BE49-F238E27FC236}">
                <a16:creationId xmlns:a16="http://schemas.microsoft.com/office/drawing/2014/main" id="{5EDD54F7-69C3-43A3-96F3-05476914B2E7}"/>
              </a:ext>
            </a:extLst>
          </p:cNvPr>
          <p:cNvSpPr>
            <a:spLocks noGrp="1"/>
          </p:cNvSpPr>
          <p:nvPr/>
        </p:nvSpPr>
        <p:spPr>
          <a:xfrm>
            <a:off x="0" y="3048000"/>
            <a:ext cx="36576000" cy="11430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/>
          <a:lstStyle>
            <a:lvl1pPr defTabSz="43878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defTabSz="43878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defTabSz="43878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defTabSz="43878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defTabSz="438785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4572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9144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13716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18288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A6A6A6"/>
              </a:buClr>
              <a:buFontTx/>
              <a:buNone/>
              <a:defRPr/>
            </a:pPr>
            <a:endParaRPr lang="x-none" altLang="x-none" sz="5400">
              <a:solidFill>
                <a:schemeClr val="bg1"/>
              </a:solidFill>
            </a:endParaRPr>
          </a:p>
        </p:txBody>
      </p:sp>
      <p:sp>
        <p:nvSpPr>
          <p:cNvPr id="49" name="Text Placeholder 66">
            <a:extLst>
              <a:ext uri="{FF2B5EF4-FFF2-40B4-BE49-F238E27FC236}">
                <a16:creationId xmlns:a16="http://schemas.microsoft.com/office/drawing/2014/main" id="{F538B156-E9D9-4352-B451-1CD0B4859A64}"/>
              </a:ext>
            </a:extLst>
          </p:cNvPr>
          <p:cNvSpPr>
            <a:spLocks noGrp="1"/>
          </p:cNvSpPr>
          <p:nvPr/>
        </p:nvSpPr>
        <p:spPr>
          <a:xfrm>
            <a:off x="381000" y="4464050"/>
            <a:ext cx="11449050" cy="12795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/>
          <a:lstStyle>
            <a:lvl1pPr defTabSz="43878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defTabSz="43878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defTabSz="43878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defTabSz="43878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defTabSz="438785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4572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9144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13716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18288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A6A6A6"/>
              </a:buClr>
              <a:buFontTx/>
              <a:buNone/>
              <a:defRPr/>
            </a:pPr>
            <a:r>
              <a:rPr lang="en-US" altLang="x-none" sz="5400">
                <a:solidFill>
                  <a:schemeClr val="bg1"/>
                </a:solidFill>
              </a:rPr>
              <a:t>Abstract</a:t>
            </a:r>
          </a:p>
        </p:txBody>
      </p:sp>
      <p:sp>
        <p:nvSpPr>
          <p:cNvPr id="50" name="Text Placeholder 68">
            <a:extLst>
              <a:ext uri="{FF2B5EF4-FFF2-40B4-BE49-F238E27FC236}">
                <a16:creationId xmlns:a16="http://schemas.microsoft.com/office/drawing/2014/main" id="{A0B6643F-E1A2-447C-979F-03B8F2B5E564}"/>
              </a:ext>
            </a:extLst>
          </p:cNvPr>
          <p:cNvSpPr>
            <a:spLocks noGrp="1"/>
          </p:cNvSpPr>
          <p:nvPr/>
        </p:nvSpPr>
        <p:spPr bwMode="ltGray">
          <a:xfrm>
            <a:off x="381000" y="5835650"/>
            <a:ext cx="11449050" cy="40068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/>
          <a:lstStyle>
            <a:lvl1pPr marL="571500" indent="-571500" defTabSz="43878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571500" indent="-571500" defTabSz="43878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571500" indent="-571500" defTabSz="43878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defTabSz="43878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defTabSz="438785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4572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9144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13716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18288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just" eaLnBrk="1" hangingPunct="1">
              <a:spcBef>
                <a:spcPts val="1200"/>
              </a:spcBef>
              <a:buClr>
                <a:srgbClr val="A6A6A6"/>
              </a:buClr>
              <a:defRPr/>
            </a:pPr>
            <a:r>
              <a:rPr lang="en-US" altLang="x-none" sz="4400" dirty="0"/>
              <a:t>In this final project, we firstly build a small dataset of Shiba Inu with around 300 images</a:t>
            </a:r>
          </a:p>
          <a:p>
            <a:pPr algn="just" eaLnBrk="1" hangingPunct="1">
              <a:spcBef>
                <a:spcPts val="1200"/>
              </a:spcBef>
              <a:buClr>
                <a:srgbClr val="A6A6A6"/>
              </a:buClr>
              <a:defRPr/>
            </a:pPr>
            <a:r>
              <a:rPr lang="en-US" altLang="x-none" sz="4400" dirty="0"/>
              <a:t>Then we explore different GANs to get some reasonable result from this small dataset.</a:t>
            </a:r>
          </a:p>
        </p:txBody>
      </p:sp>
      <p:sp>
        <p:nvSpPr>
          <p:cNvPr id="51" name="Text Placeholder 66">
            <a:extLst>
              <a:ext uri="{FF2B5EF4-FFF2-40B4-BE49-F238E27FC236}">
                <a16:creationId xmlns:a16="http://schemas.microsoft.com/office/drawing/2014/main" id="{8F6A5F49-36DC-4AFC-9BEC-AD0C72EC7C3B}"/>
              </a:ext>
            </a:extLst>
          </p:cNvPr>
          <p:cNvSpPr>
            <a:spLocks noGrp="1"/>
          </p:cNvSpPr>
          <p:nvPr/>
        </p:nvSpPr>
        <p:spPr>
          <a:xfrm>
            <a:off x="381000" y="10537825"/>
            <a:ext cx="11449050" cy="12811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/>
          <a:lstStyle>
            <a:lvl1pPr defTabSz="43878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defTabSz="43878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defTabSz="43878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defTabSz="43878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defTabSz="438785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4572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9144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13716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18288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A6A6A6"/>
              </a:buClr>
              <a:buFontTx/>
              <a:buNone/>
              <a:defRPr/>
            </a:pPr>
            <a:r>
              <a:rPr lang="en-US" altLang="x-none" sz="5400" dirty="0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52" name="Text Placeholder 68">
            <a:extLst>
              <a:ext uri="{FF2B5EF4-FFF2-40B4-BE49-F238E27FC236}">
                <a16:creationId xmlns:a16="http://schemas.microsoft.com/office/drawing/2014/main" id="{54EB0CF3-360C-42A4-A574-DB23BFD763FD}"/>
              </a:ext>
            </a:extLst>
          </p:cNvPr>
          <p:cNvSpPr>
            <a:spLocks noGrp="1"/>
          </p:cNvSpPr>
          <p:nvPr/>
        </p:nvSpPr>
        <p:spPr bwMode="ltGray">
          <a:xfrm>
            <a:off x="381000" y="11909426"/>
            <a:ext cx="11449050" cy="85725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/>
          <a:lstStyle>
            <a:lvl1pPr marL="571500" indent="-571500" defTabSz="43878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571500" indent="-571500" defTabSz="43878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571500" indent="-571500" defTabSz="43878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defTabSz="43878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defTabSz="438785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4572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9144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13716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18288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eaLnBrk="1" hangingPunct="1">
              <a:spcBef>
                <a:spcPts val="1200"/>
              </a:spcBef>
              <a:buClr>
                <a:srgbClr val="A6A6A6"/>
              </a:buClr>
              <a:buNone/>
              <a:defRPr/>
            </a:pPr>
            <a:endParaRPr lang="en-US" altLang="x-none" sz="4400" dirty="0"/>
          </a:p>
        </p:txBody>
      </p:sp>
      <p:sp>
        <p:nvSpPr>
          <p:cNvPr id="59" name="Text Placeholder 66">
            <a:extLst>
              <a:ext uri="{FF2B5EF4-FFF2-40B4-BE49-F238E27FC236}">
                <a16:creationId xmlns:a16="http://schemas.microsoft.com/office/drawing/2014/main" id="{938CA257-1803-4F70-BE6E-D6FC65614E7F}"/>
              </a:ext>
            </a:extLst>
          </p:cNvPr>
          <p:cNvSpPr>
            <a:spLocks noGrp="1"/>
          </p:cNvSpPr>
          <p:nvPr/>
        </p:nvSpPr>
        <p:spPr>
          <a:xfrm>
            <a:off x="24745950" y="4464050"/>
            <a:ext cx="11449050" cy="12795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/>
          <a:lstStyle>
            <a:lvl1pPr defTabSz="43878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defTabSz="43878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defTabSz="43878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defTabSz="43878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defTabSz="438785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4572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9144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13716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18288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A6A6A6"/>
              </a:buClr>
              <a:buFontTx/>
              <a:buNone/>
              <a:defRPr/>
            </a:pPr>
            <a:r>
              <a:rPr lang="en-US" altLang="zh-CN" sz="5400" dirty="0">
                <a:solidFill>
                  <a:schemeClr val="bg1"/>
                </a:solidFill>
              </a:rPr>
              <a:t>Other</a:t>
            </a:r>
            <a:r>
              <a:rPr lang="zh-CN" altLang="en-US" sz="5400" dirty="0">
                <a:solidFill>
                  <a:schemeClr val="bg1"/>
                </a:solidFill>
              </a:rPr>
              <a:t> </a:t>
            </a:r>
            <a:r>
              <a:rPr lang="en-US" altLang="zh-CN" sz="5400" dirty="0">
                <a:solidFill>
                  <a:schemeClr val="bg1"/>
                </a:solidFill>
              </a:rPr>
              <a:t>GANs</a:t>
            </a:r>
            <a:endParaRPr lang="en-US" altLang="x-none" sz="5400" dirty="0">
              <a:solidFill>
                <a:schemeClr val="bg1"/>
              </a:solidFill>
            </a:endParaRPr>
          </a:p>
        </p:txBody>
      </p:sp>
      <p:sp>
        <p:nvSpPr>
          <p:cNvPr id="60" name="Text Placeholder 68">
            <a:extLst>
              <a:ext uri="{FF2B5EF4-FFF2-40B4-BE49-F238E27FC236}">
                <a16:creationId xmlns:a16="http://schemas.microsoft.com/office/drawing/2014/main" id="{1B68DDBC-C651-4527-A733-4F683F448A7A}"/>
              </a:ext>
            </a:extLst>
          </p:cNvPr>
          <p:cNvSpPr>
            <a:spLocks noGrp="1"/>
          </p:cNvSpPr>
          <p:nvPr/>
        </p:nvSpPr>
        <p:spPr bwMode="ltGray">
          <a:xfrm>
            <a:off x="24787166" y="5830412"/>
            <a:ext cx="11449050" cy="1089565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/>
          <a:lstStyle>
            <a:lvl1pPr marL="571500" indent="-571500" defTabSz="43878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571500" indent="-571500" defTabSz="43878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571500" indent="-571500" defTabSz="43878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defTabSz="43878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defTabSz="438785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4572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9144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13716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18288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eaLnBrk="1" hangingPunct="1">
              <a:spcBef>
                <a:spcPts val="1200"/>
              </a:spcBef>
              <a:buClr>
                <a:srgbClr val="A6A6A6"/>
              </a:buClr>
              <a:buNone/>
              <a:defRPr/>
            </a:pPr>
            <a:endParaRPr lang="en-US" altLang="x-none" sz="4400" dirty="0"/>
          </a:p>
        </p:txBody>
      </p:sp>
      <p:sp>
        <p:nvSpPr>
          <p:cNvPr id="61" name="Text Placeholder 66">
            <a:extLst>
              <a:ext uri="{FF2B5EF4-FFF2-40B4-BE49-F238E27FC236}">
                <a16:creationId xmlns:a16="http://schemas.microsoft.com/office/drawing/2014/main" id="{4A0C3979-A347-4157-A551-DA48B998BA7B}"/>
              </a:ext>
            </a:extLst>
          </p:cNvPr>
          <p:cNvSpPr>
            <a:spLocks noGrp="1"/>
          </p:cNvSpPr>
          <p:nvPr/>
        </p:nvSpPr>
        <p:spPr>
          <a:xfrm>
            <a:off x="24787166" y="23234154"/>
            <a:ext cx="11449050" cy="12795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/>
          <a:lstStyle>
            <a:lvl1pPr defTabSz="43878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defTabSz="43878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defTabSz="43878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defTabSz="43878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defTabSz="438785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4572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9144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13716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18288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A6A6A6"/>
              </a:buClr>
              <a:buFontTx/>
              <a:buNone/>
              <a:defRPr/>
            </a:pPr>
            <a:r>
              <a:rPr lang="en-US" altLang="x-none" sz="54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62" name="Text Placeholder 68">
            <a:extLst>
              <a:ext uri="{FF2B5EF4-FFF2-40B4-BE49-F238E27FC236}">
                <a16:creationId xmlns:a16="http://schemas.microsoft.com/office/drawing/2014/main" id="{EE736E94-5304-48C0-B34D-B50AA69E5E77}"/>
              </a:ext>
            </a:extLst>
          </p:cNvPr>
          <p:cNvSpPr>
            <a:spLocks noGrp="1"/>
          </p:cNvSpPr>
          <p:nvPr/>
        </p:nvSpPr>
        <p:spPr bwMode="ltGray">
          <a:xfrm>
            <a:off x="24745950" y="24513680"/>
            <a:ext cx="11449050" cy="392797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/>
          <a:lstStyle>
            <a:lvl1pPr marL="571500" indent="-5715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indent="-5715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571500" indent="-5715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</a:pPr>
            <a:r>
              <a:rPr lang="en-US" altLang="zh-TW" sz="2800" dirty="0">
                <a:ea typeface="新細明體" panose="02020500000000000000" pitchFamily="18" charset="-120"/>
              </a:rPr>
              <a:t>P. Isola, J.-Y. Zhu, T. Zhou, and A. A. </a:t>
            </a:r>
            <a:r>
              <a:rPr lang="en-US" altLang="zh-TW" sz="2800" dirty="0" err="1">
                <a:ea typeface="新細明體" panose="02020500000000000000" pitchFamily="18" charset="-120"/>
              </a:rPr>
              <a:t>Efros</a:t>
            </a:r>
            <a:r>
              <a:rPr lang="en-US" altLang="zh-TW" sz="2800" dirty="0">
                <a:ea typeface="新細明體" panose="02020500000000000000" pitchFamily="18" charset="-120"/>
              </a:rPr>
              <a:t>. Image-to-image translation with conditional adversarial networks. In CVPR, 2017. 2</a:t>
            </a:r>
          </a:p>
          <a:p>
            <a:pPr algn="just" eaLnBrk="1" hangingPunct="1">
              <a:spcBef>
                <a:spcPct val="0"/>
              </a:spcBef>
            </a:pPr>
            <a:r>
              <a:rPr lang="en-US" altLang="zh-TW" sz="2800" dirty="0" err="1">
                <a:ea typeface="新細明體" panose="02020500000000000000" pitchFamily="18" charset="-120"/>
              </a:rPr>
              <a:t>Zhenliang</a:t>
            </a:r>
            <a:r>
              <a:rPr lang="en-US" altLang="zh-TW" sz="2800" dirty="0">
                <a:ea typeface="新細明體" panose="02020500000000000000" pitchFamily="18" charset="-120"/>
              </a:rPr>
              <a:t> He, </a:t>
            </a:r>
            <a:r>
              <a:rPr lang="en-US" altLang="zh-TW" sz="2800" dirty="0" err="1">
                <a:ea typeface="新細明體" panose="02020500000000000000" pitchFamily="18" charset="-120"/>
              </a:rPr>
              <a:t>Wangmeng</a:t>
            </a:r>
            <a:r>
              <a:rPr lang="en-US" altLang="zh-TW" sz="2800" dirty="0">
                <a:ea typeface="新細明體" panose="02020500000000000000" pitchFamily="18" charset="-120"/>
              </a:rPr>
              <a:t> </a:t>
            </a:r>
            <a:r>
              <a:rPr lang="en-US" altLang="zh-TW" sz="2800" dirty="0" err="1">
                <a:ea typeface="新細明體" panose="02020500000000000000" pitchFamily="18" charset="-120"/>
              </a:rPr>
              <a:t>Zuo</a:t>
            </a:r>
            <a:r>
              <a:rPr lang="en-US" altLang="zh-TW" sz="2800" dirty="0">
                <a:ea typeface="新細明體" panose="02020500000000000000" pitchFamily="18" charset="-120"/>
              </a:rPr>
              <a:t>, </a:t>
            </a:r>
            <a:r>
              <a:rPr lang="en-US" altLang="zh-TW" sz="2800" dirty="0" err="1">
                <a:ea typeface="新細明體" panose="02020500000000000000" pitchFamily="18" charset="-120"/>
              </a:rPr>
              <a:t>Meina</a:t>
            </a:r>
            <a:r>
              <a:rPr lang="en-US" altLang="zh-TW" sz="2800" dirty="0">
                <a:ea typeface="新細明體" panose="02020500000000000000" pitchFamily="18" charset="-120"/>
              </a:rPr>
              <a:t> Kan, </a:t>
            </a:r>
            <a:r>
              <a:rPr lang="en-US" altLang="zh-TW" sz="2800" dirty="0" err="1">
                <a:ea typeface="新細明體" panose="02020500000000000000" pitchFamily="18" charset="-120"/>
              </a:rPr>
              <a:t>Shiguang</a:t>
            </a:r>
            <a:r>
              <a:rPr lang="en-US" altLang="zh-TW" sz="2800" dirty="0">
                <a:ea typeface="新細明體" panose="02020500000000000000" pitchFamily="18" charset="-120"/>
              </a:rPr>
              <a:t> Shan, and </a:t>
            </a:r>
            <a:r>
              <a:rPr lang="en-US" altLang="zh-TW" sz="2800" dirty="0" err="1">
                <a:ea typeface="新細明體" panose="02020500000000000000" pitchFamily="18" charset="-120"/>
              </a:rPr>
              <a:t>Xilin</a:t>
            </a:r>
            <a:r>
              <a:rPr lang="en-US" altLang="zh-TW" sz="2800" dirty="0">
                <a:ea typeface="新細明體" panose="02020500000000000000" pitchFamily="18" charset="-120"/>
              </a:rPr>
              <a:t> Chen. Arbitrary facial attribute editing: Only change what you want. arXiv:1711.10678, 2017. 2</a:t>
            </a:r>
          </a:p>
          <a:p>
            <a:pPr algn="just" eaLnBrk="1" hangingPunct="1">
              <a:spcBef>
                <a:spcPct val="0"/>
              </a:spcBef>
            </a:pPr>
            <a:r>
              <a:rPr lang="en-US" altLang="zh-TW" sz="2800" dirty="0">
                <a:ea typeface="新細明體" panose="02020500000000000000" pitchFamily="18" charset="-120"/>
              </a:rPr>
              <a:t>Tamar </a:t>
            </a:r>
            <a:r>
              <a:rPr lang="en-US" altLang="zh-TW" sz="2800" dirty="0" err="1">
                <a:ea typeface="新細明體" panose="02020500000000000000" pitchFamily="18" charset="-120"/>
              </a:rPr>
              <a:t>Rott</a:t>
            </a:r>
            <a:r>
              <a:rPr lang="en-US" altLang="zh-TW" sz="2800" dirty="0">
                <a:ea typeface="新細明體" panose="02020500000000000000" pitchFamily="18" charset="-120"/>
              </a:rPr>
              <a:t> </a:t>
            </a:r>
            <a:r>
              <a:rPr lang="en-US" altLang="zh-TW" sz="2800" dirty="0" err="1">
                <a:ea typeface="新細明體" panose="02020500000000000000" pitchFamily="18" charset="-120"/>
              </a:rPr>
              <a:t>Shaham</a:t>
            </a:r>
            <a:r>
              <a:rPr lang="en-US" altLang="zh-TW" sz="2800" dirty="0">
                <a:ea typeface="新細明體" panose="02020500000000000000" pitchFamily="18" charset="-120"/>
              </a:rPr>
              <a:t>, </a:t>
            </a:r>
            <a:r>
              <a:rPr lang="en-US" altLang="zh-TW" sz="2800" dirty="0" err="1">
                <a:ea typeface="新細明體" panose="02020500000000000000" pitchFamily="18" charset="-120"/>
              </a:rPr>
              <a:t>Tali</a:t>
            </a:r>
            <a:r>
              <a:rPr lang="en-US" altLang="zh-TW" sz="2800" dirty="0">
                <a:ea typeface="新細明體" panose="02020500000000000000" pitchFamily="18" charset="-120"/>
              </a:rPr>
              <a:t> </a:t>
            </a:r>
            <a:r>
              <a:rPr lang="en-US" altLang="zh-TW" sz="2800" dirty="0" err="1">
                <a:ea typeface="新細明體" panose="02020500000000000000" pitchFamily="18" charset="-120"/>
              </a:rPr>
              <a:t>Dekel</a:t>
            </a:r>
            <a:r>
              <a:rPr lang="en-US" altLang="zh-TW" sz="2800" dirty="0">
                <a:ea typeface="新細明體" panose="02020500000000000000" pitchFamily="18" charset="-120"/>
              </a:rPr>
              <a:t>, and Tomer </a:t>
            </a:r>
            <a:r>
              <a:rPr lang="en-US" altLang="zh-TW" sz="2800" dirty="0" err="1">
                <a:ea typeface="新細明體" panose="02020500000000000000" pitchFamily="18" charset="-120"/>
              </a:rPr>
              <a:t>Michaeli</a:t>
            </a:r>
            <a:r>
              <a:rPr lang="en-US" altLang="zh-TW" sz="2800" dirty="0">
                <a:ea typeface="新細明體" panose="02020500000000000000" pitchFamily="18" charset="-120"/>
              </a:rPr>
              <a:t>. SinGAN: Learning generative model from a single natural image. In ICCV, 2019. 3</a:t>
            </a:r>
          </a:p>
          <a:p>
            <a:pPr eaLnBrk="1" hangingPunct="1">
              <a:spcBef>
                <a:spcPct val="0"/>
              </a:spcBef>
            </a:pP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63" name="Text Placeholder 66">
            <a:extLst>
              <a:ext uri="{FF2B5EF4-FFF2-40B4-BE49-F238E27FC236}">
                <a16:creationId xmlns:a16="http://schemas.microsoft.com/office/drawing/2014/main" id="{D1FA4237-7B97-4840-B085-B02BE003C17C}"/>
              </a:ext>
            </a:extLst>
          </p:cNvPr>
          <p:cNvSpPr>
            <a:spLocks noGrp="1"/>
          </p:cNvSpPr>
          <p:nvPr/>
        </p:nvSpPr>
        <p:spPr>
          <a:xfrm>
            <a:off x="12544425" y="4464050"/>
            <a:ext cx="11449050" cy="12795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/>
          <a:lstStyle>
            <a:lvl1pPr defTabSz="43878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defTabSz="43878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defTabSz="43878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defTabSz="43878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defTabSz="438785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4572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9144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13716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18288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A6A6A6"/>
              </a:buClr>
              <a:buFontTx/>
              <a:buNone/>
              <a:defRPr/>
            </a:pPr>
            <a:r>
              <a:rPr lang="en-US" altLang="zh-CN" sz="5400" dirty="0">
                <a:solidFill>
                  <a:schemeClr val="bg1"/>
                </a:solidFill>
              </a:rPr>
              <a:t>Pix2Pix</a:t>
            </a:r>
            <a:r>
              <a:rPr lang="zh-CN" altLang="en-US" sz="5400" dirty="0">
                <a:solidFill>
                  <a:schemeClr val="bg1"/>
                </a:solidFill>
              </a:rPr>
              <a:t> </a:t>
            </a:r>
            <a:r>
              <a:rPr lang="en-US" altLang="zh-CN" sz="5400" dirty="0">
                <a:solidFill>
                  <a:schemeClr val="bg1"/>
                </a:solidFill>
              </a:rPr>
              <a:t>with</a:t>
            </a:r>
            <a:r>
              <a:rPr lang="zh-CN" altLang="en-US" sz="5400" dirty="0">
                <a:solidFill>
                  <a:schemeClr val="bg1"/>
                </a:solidFill>
              </a:rPr>
              <a:t> </a:t>
            </a:r>
            <a:r>
              <a:rPr lang="en-US" altLang="zh-CN" sz="5400" dirty="0">
                <a:solidFill>
                  <a:schemeClr val="bg1"/>
                </a:solidFill>
              </a:rPr>
              <a:t>Edges</a:t>
            </a:r>
            <a:endParaRPr lang="en-US" altLang="x-none" sz="5400" dirty="0">
              <a:solidFill>
                <a:schemeClr val="bg1"/>
              </a:solidFill>
            </a:endParaRPr>
          </a:p>
        </p:txBody>
      </p:sp>
      <p:sp>
        <p:nvSpPr>
          <p:cNvPr id="64" name="Text Placeholder 68">
            <a:extLst>
              <a:ext uri="{FF2B5EF4-FFF2-40B4-BE49-F238E27FC236}">
                <a16:creationId xmlns:a16="http://schemas.microsoft.com/office/drawing/2014/main" id="{136E8C20-05F5-4874-9D3A-6D346170067A}"/>
              </a:ext>
            </a:extLst>
          </p:cNvPr>
          <p:cNvSpPr>
            <a:spLocks noGrp="1"/>
          </p:cNvSpPr>
          <p:nvPr/>
        </p:nvSpPr>
        <p:spPr bwMode="ltGray">
          <a:xfrm>
            <a:off x="12563475" y="5991225"/>
            <a:ext cx="11449050" cy="2245042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/>
          <a:lstStyle>
            <a:lvl1pPr marL="571500" indent="-571500" defTabSz="43878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571500" indent="-571500" defTabSz="43878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571500" indent="-571500" defTabSz="43878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defTabSz="43878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defTabSz="438785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4572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9144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13716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18288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eaLnBrk="1" hangingPunct="1">
              <a:spcBef>
                <a:spcPts val="1200"/>
              </a:spcBef>
              <a:buClr>
                <a:srgbClr val="A6A6A6"/>
              </a:buClr>
              <a:buFontTx/>
              <a:buNone/>
              <a:defRPr/>
            </a:pPr>
            <a:endParaRPr lang="en-US" altLang="x-none" sz="4400" dirty="0"/>
          </a:p>
        </p:txBody>
      </p:sp>
      <p:sp>
        <p:nvSpPr>
          <p:cNvPr id="4119" name="Rectangle 4">
            <a:extLst>
              <a:ext uri="{FF2B5EF4-FFF2-40B4-BE49-F238E27FC236}">
                <a16:creationId xmlns:a16="http://schemas.microsoft.com/office/drawing/2014/main" id="{BFFF2524-2472-475B-BCE3-55DCC2F89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68625"/>
            <a:ext cx="36576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5400" dirty="0">
                <a:solidFill>
                  <a:srgbClr val="BFBFB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Hung Lo, Shengjian Chen | Computer Vision CSE455 Autumn 2019 | University of Washington</a:t>
            </a:r>
          </a:p>
        </p:txBody>
      </p:sp>
      <p:pic>
        <p:nvPicPr>
          <p:cNvPr id="4120" name="Picture 5">
            <a:extLst>
              <a:ext uri="{FF2B5EF4-FFF2-40B4-BE49-F238E27FC236}">
                <a16:creationId xmlns:a16="http://schemas.microsoft.com/office/drawing/2014/main" id="{4C4C72F8-ED54-4357-A7A8-1C51411A1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8" b="28407"/>
          <a:stretch>
            <a:fillRect/>
          </a:stretch>
        </p:blipFill>
        <p:spPr bwMode="auto">
          <a:xfrm>
            <a:off x="23571200" y="0"/>
            <a:ext cx="130048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34FE0A-3A33-4964-B753-D91B0E9C55D3}"/>
              </a:ext>
            </a:extLst>
          </p:cNvPr>
          <p:cNvSpPr/>
          <p:nvPr/>
        </p:nvSpPr>
        <p:spPr>
          <a:xfrm>
            <a:off x="0" y="0"/>
            <a:ext cx="23571200" cy="304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sz="9600" dirty="0">
                <a:solidFill>
                  <a:schemeClr val="bg1"/>
                </a:solidFill>
                <a:latin typeface="+mj-lt"/>
              </a:rPr>
              <a:t>		Dog GAN</a:t>
            </a:r>
            <a:r>
              <a:rPr lang="en-US" altLang="zh-CN" sz="9600" dirty="0">
                <a:solidFill>
                  <a:schemeClr val="bg1"/>
                </a:solidFill>
                <a:latin typeface="+mj-lt"/>
              </a:rPr>
              <a:t>s</a:t>
            </a:r>
            <a:endParaRPr lang="en-US" sz="9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Text Placeholder 66">
            <a:extLst>
              <a:ext uri="{FF2B5EF4-FFF2-40B4-BE49-F238E27FC236}">
                <a16:creationId xmlns:a16="http://schemas.microsoft.com/office/drawing/2014/main" id="{BD4C1FA2-64FB-4797-A4CB-27F6BCDB312E}"/>
              </a:ext>
            </a:extLst>
          </p:cNvPr>
          <p:cNvSpPr>
            <a:spLocks noGrp="1"/>
          </p:cNvSpPr>
          <p:nvPr/>
        </p:nvSpPr>
        <p:spPr>
          <a:xfrm>
            <a:off x="24745950" y="17415447"/>
            <a:ext cx="11449050" cy="12795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/>
          <a:lstStyle>
            <a:lvl1pPr defTabSz="43878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defTabSz="43878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defTabSz="43878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defTabSz="43878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defTabSz="438785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4572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9144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13716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18288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A6A6A6"/>
              </a:buClr>
              <a:buFontTx/>
              <a:buNone/>
              <a:defRPr/>
            </a:pPr>
            <a:r>
              <a:rPr lang="en-US" altLang="x-none" sz="54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32" name="Text Placeholder 68">
            <a:extLst>
              <a:ext uri="{FF2B5EF4-FFF2-40B4-BE49-F238E27FC236}">
                <a16:creationId xmlns:a16="http://schemas.microsoft.com/office/drawing/2014/main" id="{8A6A2A03-6BF0-4AD9-B38E-D68AB7108EA6}"/>
              </a:ext>
            </a:extLst>
          </p:cNvPr>
          <p:cNvSpPr>
            <a:spLocks noGrp="1"/>
          </p:cNvSpPr>
          <p:nvPr/>
        </p:nvSpPr>
        <p:spPr bwMode="ltGray">
          <a:xfrm>
            <a:off x="24745950" y="18787047"/>
            <a:ext cx="11449050" cy="4185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/>
          <a:lstStyle>
            <a:lvl1pPr marL="571500" indent="-571500" defTabSz="43878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571500" indent="-571500" defTabSz="43878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571500" indent="-571500" defTabSz="43878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defTabSz="43878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defTabSz="438785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4572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9144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13716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18288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eaLnBrk="1" hangingPunct="1">
              <a:spcBef>
                <a:spcPts val="1200"/>
              </a:spcBef>
              <a:buClr>
                <a:srgbClr val="A6A6A6"/>
              </a:buClr>
              <a:buNone/>
              <a:defRPr/>
            </a:pPr>
            <a:endParaRPr lang="en-US" altLang="x-none" sz="4400" dirty="0"/>
          </a:p>
        </p:txBody>
      </p:sp>
      <p:pic>
        <p:nvPicPr>
          <p:cNvPr id="4125" name="圖片 7" descr="一張含有 尋找, 房間, 起居, 時鐘 的圖片&#10;&#10;自動產生的描述">
            <a:extLst>
              <a:ext uri="{FF2B5EF4-FFF2-40B4-BE49-F238E27FC236}">
                <a16:creationId xmlns:a16="http://schemas.microsoft.com/office/drawing/2014/main" id="{A091FB83-1F38-4E6D-A3B0-DDD590920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4"/>
          <a:stretch/>
        </p:blipFill>
        <p:spPr bwMode="auto">
          <a:xfrm>
            <a:off x="12736738" y="8763155"/>
            <a:ext cx="11185774" cy="3850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59A36A5-DFEE-A64A-8A49-AD1FCBA2FD96}"/>
              </a:ext>
            </a:extLst>
          </p:cNvPr>
          <p:cNvGrpSpPr/>
          <p:nvPr/>
        </p:nvGrpSpPr>
        <p:grpSpPr>
          <a:xfrm>
            <a:off x="1171054" y="15483056"/>
            <a:ext cx="9362899" cy="4640382"/>
            <a:chOff x="1679634" y="14587379"/>
            <a:chExt cx="9362899" cy="46403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FD07E8-6097-154D-B8D6-EE64B4F16E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4670"/>
            <a:stretch/>
          </p:blipFill>
          <p:spPr>
            <a:xfrm>
              <a:off x="1682533" y="16884951"/>
              <a:ext cx="9360000" cy="23428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397BB4-E292-6849-80E3-3AB4AF2F0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092" b="48481"/>
            <a:stretch/>
          </p:blipFill>
          <p:spPr>
            <a:xfrm>
              <a:off x="1679634" y="14587379"/>
              <a:ext cx="9360000" cy="227809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EEC352-9E60-6142-8647-3576A31010F9}"/>
              </a:ext>
            </a:extLst>
          </p:cNvPr>
          <p:cNvSpPr txBox="1"/>
          <p:nvPr/>
        </p:nvSpPr>
        <p:spPr>
          <a:xfrm>
            <a:off x="663971" y="12063867"/>
            <a:ext cx="1088310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4400" dirty="0">
                <a:latin typeface="Times New Roman" charset="0"/>
              </a:rPr>
              <a:t>The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first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Part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of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the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dataset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are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crawled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from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Flickr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with</a:t>
            </a:r>
            <a:r>
              <a:rPr lang="zh-CN" altLang="en-US" sz="4400" dirty="0">
                <a:latin typeface="Times New Roman" charset="0"/>
              </a:rPr>
              <a:t>  </a:t>
            </a:r>
            <a:r>
              <a:rPr lang="en-US" altLang="zh-CN" sz="4400" dirty="0">
                <a:latin typeface="Times New Roman" charset="0"/>
              </a:rPr>
              <a:t>the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whole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body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and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different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backgrounds.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The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second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part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are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from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the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same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dog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on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Ins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with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only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face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on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images.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All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the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images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are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manually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cropped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to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128</a:t>
            </a:r>
            <a:r>
              <a:rPr lang="zh-CN" altLang="en-US" sz="4400" dirty="0">
                <a:latin typeface="Times New Roman" charset="0"/>
              </a:rPr>
              <a:t>*</a:t>
            </a:r>
            <a:r>
              <a:rPr lang="en-US" altLang="zh-CN" sz="4400" dirty="0">
                <a:latin typeface="Times New Roman" charset="0"/>
              </a:rPr>
              <a:t>128.</a:t>
            </a:r>
            <a:endParaRPr lang="en-US" sz="4400" dirty="0">
              <a:latin typeface="Times New Roman" charset="0"/>
            </a:endParaRPr>
          </a:p>
        </p:txBody>
      </p:sp>
      <p:sp>
        <p:nvSpPr>
          <p:cNvPr id="71" name="Text Placeholder 66">
            <a:extLst>
              <a:ext uri="{FF2B5EF4-FFF2-40B4-BE49-F238E27FC236}">
                <a16:creationId xmlns:a16="http://schemas.microsoft.com/office/drawing/2014/main" id="{D4BE6C03-5DFB-9E4C-92E3-F27ED9154B7A}"/>
              </a:ext>
            </a:extLst>
          </p:cNvPr>
          <p:cNvSpPr>
            <a:spLocks noGrp="1"/>
          </p:cNvSpPr>
          <p:nvPr/>
        </p:nvSpPr>
        <p:spPr>
          <a:xfrm>
            <a:off x="381000" y="20703299"/>
            <a:ext cx="11449050" cy="954797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/>
          <a:lstStyle>
            <a:lvl1pPr defTabSz="43878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defTabSz="43878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defTabSz="43878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defTabSz="43878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defTabSz="438785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4572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9144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13716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18288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A6A6A6"/>
              </a:buClr>
              <a:buFontTx/>
              <a:buNone/>
              <a:defRPr/>
            </a:pPr>
            <a:r>
              <a:rPr lang="en-US" altLang="x-none" sz="5400" dirty="0">
                <a:solidFill>
                  <a:schemeClr val="bg1"/>
                </a:solidFill>
              </a:rPr>
              <a:t>DCGAN</a:t>
            </a:r>
          </a:p>
        </p:txBody>
      </p:sp>
      <p:sp>
        <p:nvSpPr>
          <p:cNvPr id="72" name="Text Placeholder 68">
            <a:extLst>
              <a:ext uri="{FF2B5EF4-FFF2-40B4-BE49-F238E27FC236}">
                <a16:creationId xmlns:a16="http://schemas.microsoft.com/office/drawing/2014/main" id="{40816041-3104-BD4F-9B1D-534350DBCA3C}"/>
              </a:ext>
            </a:extLst>
          </p:cNvPr>
          <p:cNvSpPr>
            <a:spLocks noGrp="1"/>
          </p:cNvSpPr>
          <p:nvPr/>
        </p:nvSpPr>
        <p:spPr bwMode="ltGray">
          <a:xfrm>
            <a:off x="337493" y="21672910"/>
            <a:ext cx="11449050" cy="679124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/>
          <a:lstStyle>
            <a:lvl1pPr marL="571500" indent="-571500" defTabSz="43878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571500" indent="-571500" defTabSz="43878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571500" indent="-571500" defTabSz="43878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defTabSz="43878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defTabSz="438785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4572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9144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13716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1828800" defTabSz="43878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eaLnBrk="1" hangingPunct="1">
              <a:spcBef>
                <a:spcPts val="1200"/>
              </a:spcBef>
              <a:buClr>
                <a:srgbClr val="A6A6A6"/>
              </a:buClr>
              <a:buNone/>
              <a:defRPr/>
            </a:pPr>
            <a:endParaRPr lang="en-US" altLang="x-none" sz="4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CE6644-2ACD-1744-B48A-13A7E73A58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264" t="52947"/>
          <a:stretch/>
        </p:blipFill>
        <p:spPr>
          <a:xfrm>
            <a:off x="1382018" y="23593656"/>
            <a:ext cx="9360000" cy="454539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11FC43F-B823-9F46-9B8B-51F9121D33AC}"/>
              </a:ext>
            </a:extLst>
          </p:cNvPr>
          <p:cNvSpPr txBox="1"/>
          <p:nvPr/>
        </p:nvSpPr>
        <p:spPr>
          <a:xfrm>
            <a:off x="663971" y="21879469"/>
            <a:ext cx="108831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4400" dirty="0">
                <a:latin typeface="Times New Roman" charset="0"/>
              </a:rPr>
              <a:t>We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firstly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try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a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simple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DCGAN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as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a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baseline.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This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GAN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can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only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generate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low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quality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dogs.</a:t>
            </a:r>
            <a:r>
              <a:rPr lang="zh-CN" altLang="en-US" sz="4400" dirty="0">
                <a:latin typeface="Times New Roman" charset="0"/>
              </a:rPr>
              <a:t> </a:t>
            </a:r>
            <a:endParaRPr lang="en-US" sz="4400" dirty="0">
              <a:latin typeface="Times New Roman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A90FC5-124A-6A48-A05F-EB528ED74C49}"/>
              </a:ext>
            </a:extLst>
          </p:cNvPr>
          <p:cNvSpPr txBox="1"/>
          <p:nvPr/>
        </p:nvSpPr>
        <p:spPr>
          <a:xfrm>
            <a:off x="12641628" y="6110480"/>
            <a:ext cx="1105072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altLang="zh-CN" sz="4400" dirty="0">
                <a:latin typeface="Times New Roman" charset="0"/>
              </a:rPr>
              <a:t>To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make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use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of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our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small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dataset.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One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way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we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can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think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about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is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to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provide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extract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information.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For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example,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edges.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Network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is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the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same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as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the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original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Pix2Pix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paper.</a:t>
            </a:r>
            <a:r>
              <a:rPr lang="zh-CN" altLang="en-US" sz="4400" dirty="0">
                <a:latin typeface="Times New Roman" charset="0"/>
              </a:rPr>
              <a:t> </a:t>
            </a:r>
            <a:endParaRPr lang="en-US" sz="4400" dirty="0">
              <a:latin typeface="Times New Roman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B59211D-6958-614D-BCA7-D1A6F35AAF1F}"/>
              </a:ext>
            </a:extLst>
          </p:cNvPr>
          <p:cNvSpPr txBox="1"/>
          <p:nvPr/>
        </p:nvSpPr>
        <p:spPr>
          <a:xfrm>
            <a:off x="12636932" y="12208223"/>
            <a:ext cx="110507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altLang="zh-CN" sz="4400" dirty="0">
                <a:latin typeface="Times New Roman" charset="0"/>
              </a:rPr>
              <a:t>We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try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two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kind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of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edge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detection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methods.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One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is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Holistically-Nested Edge Detection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(Hed)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used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in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the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original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paper.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The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other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one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is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Canny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detector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discussed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on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class.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altLang="zh-CN" sz="4400" dirty="0">
                <a:latin typeface="Times New Roman" charset="0"/>
              </a:rPr>
              <a:t>Here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is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some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result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from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different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edge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detectors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and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categories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of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dog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images.</a:t>
            </a:r>
            <a:endParaRPr lang="en-US" sz="4400" dirty="0">
              <a:latin typeface="Times New Roman" charset="0"/>
            </a:endParaRPr>
          </a:p>
        </p:txBody>
      </p:sp>
      <p:grpSp>
        <p:nvGrpSpPr>
          <p:cNvPr id="4146" name="Group 4145">
            <a:extLst>
              <a:ext uri="{FF2B5EF4-FFF2-40B4-BE49-F238E27FC236}">
                <a16:creationId xmlns:a16="http://schemas.microsoft.com/office/drawing/2014/main" id="{E55D0818-8F15-5D41-A068-CDE9567C1BA8}"/>
              </a:ext>
            </a:extLst>
          </p:cNvPr>
          <p:cNvGrpSpPr/>
          <p:nvPr/>
        </p:nvGrpSpPr>
        <p:grpSpPr>
          <a:xfrm>
            <a:off x="12720639" y="16195676"/>
            <a:ext cx="11019193" cy="11071536"/>
            <a:chOff x="12659351" y="16290258"/>
            <a:chExt cx="11019193" cy="11071536"/>
          </a:xfrm>
        </p:grpSpPr>
        <p:grpSp>
          <p:nvGrpSpPr>
            <p:cNvPr id="4145" name="Group 4144">
              <a:extLst>
                <a:ext uri="{FF2B5EF4-FFF2-40B4-BE49-F238E27FC236}">
                  <a16:creationId xmlns:a16="http://schemas.microsoft.com/office/drawing/2014/main" id="{6577755F-D8F3-9543-94C6-1465228521CE}"/>
                </a:ext>
              </a:extLst>
            </p:cNvPr>
            <p:cNvGrpSpPr/>
            <p:nvPr/>
          </p:nvGrpSpPr>
          <p:grpSpPr>
            <a:xfrm>
              <a:off x="13524534" y="16290258"/>
              <a:ext cx="10154010" cy="11071536"/>
              <a:chOff x="13524534" y="16290258"/>
              <a:chExt cx="10154010" cy="11071536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6B838E2-8DE6-6941-9B97-D16C24677DE1}"/>
                  </a:ext>
                </a:extLst>
              </p:cNvPr>
              <p:cNvGrpSpPr/>
              <p:nvPr/>
            </p:nvGrpSpPr>
            <p:grpSpPr>
              <a:xfrm>
                <a:off x="13568016" y="17090987"/>
                <a:ext cx="4870362" cy="4831432"/>
                <a:chOff x="13526294" y="16044297"/>
                <a:chExt cx="4870362" cy="4831432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787EA3E9-44E4-6C42-A816-41D6E8E460C7}"/>
                    </a:ext>
                  </a:extLst>
                </p:cNvPr>
                <p:cNvGrpSpPr/>
                <p:nvPr/>
              </p:nvGrpSpPr>
              <p:grpSpPr>
                <a:xfrm>
                  <a:off x="13526294" y="16044297"/>
                  <a:ext cx="4870362" cy="3244000"/>
                  <a:chOff x="13526294" y="16044297"/>
                  <a:chExt cx="4870362" cy="3244000"/>
                </a:xfrm>
              </p:grpSpPr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60853F58-F525-7B43-AD9C-043466B795A3}"/>
                      </a:ext>
                    </a:extLst>
                  </p:cNvPr>
                  <p:cNvGrpSpPr/>
                  <p:nvPr/>
                </p:nvGrpSpPr>
                <p:grpSpPr>
                  <a:xfrm>
                    <a:off x="13526294" y="16044297"/>
                    <a:ext cx="4864284" cy="1625600"/>
                    <a:chOff x="13526294" y="16044297"/>
                    <a:chExt cx="4864284" cy="1625600"/>
                  </a:xfrm>
                </p:grpSpPr>
                <p:pic>
                  <p:nvPicPr>
                    <p:cNvPr id="30" name="Picture 29">
                      <a:extLst>
                        <a:ext uri="{FF2B5EF4-FFF2-40B4-BE49-F238E27FC236}">
                          <a16:creationId xmlns:a16="http://schemas.microsoft.com/office/drawing/2014/main" id="{EB1F2087-6BAF-2E48-8B18-C6E3F2E46A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16764978" y="16044297"/>
                      <a:ext cx="1625600" cy="162560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78" name="Group 77">
                      <a:extLst>
                        <a:ext uri="{FF2B5EF4-FFF2-40B4-BE49-F238E27FC236}">
                          <a16:creationId xmlns:a16="http://schemas.microsoft.com/office/drawing/2014/main" id="{CFECAB57-A453-594F-804F-43CE6790F6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526294" y="16044297"/>
                      <a:ext cx="3240384" cy="1625600"/>
                      <a:chOff x="13526294" y="16044297"/>
                      <a:chExt cx="3240384" cy="1625600"/>
                    </a:xfrm>
                  </p:grpSpPr>
                  <p:pic>
                    <p:nvPicPr>
                      <p:cNvPr id="36" name="Picture 35">
                        <a:extLst>
                          <a:ext uri="{FF2B5EF4-FFF2-40B4-BE49-F238E27FC236}">
                            <a16:creationId xmlns:a16="http://schemas.microsoft.com/office/drawing/2014/main" id="{EE6DEA20-D4E2-7340-995A-4822FBD8DD6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141078" y="16044297"/>
                        <a:ext cx="1625600" cy="16256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0" name="Picture 39">
                        <a:extLst>
                          <a:ext uri="{FF2B5EF4-FFF2-40B4-BE49-F238E27FC236}">
                            <a16:creationId xmlns:a16="http://schemas.microsoft.com/office/drawing/2014/main" id="{3BCBCAE5-3B15-B645-8A05-04D8A167617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526294" y="16044297"/>
                        <a:ext cx="1625600" cy="16256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9D4AB6AC-1AE3-B84B-B4B7-CF725F2F41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6771056" y="17662697"/>
                    <a:ext cx="1625600" cy="1625600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A5AAF4D2-367D-964E-85FF-A5BEC13E16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5145636" y="17650813"/>
                    <a:ext cx="1625600" cy="1625600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7C568E19-7EA6-7942-8A5D-336C843F50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3526294" y="17662697"/>
                    <a:ext cx="1625600" cy="16256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A0E097D3-BF40-F64A-8F10-CDD3CCDDD9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764978" y="19231045"/>
                  <a:ext cx="1625600" cy="1625600"/>
                </a:xfrm>
                <a:prstGeom prst="rect">
                  <a:avLst/>
                </a:prstGeom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6F66D41D-F6C5-C144-B620-D96A6F6341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150014" y="19242929"/>
                  <a:ext cx="1625600" cy="1625600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3B2A13F0-FE52-A040-8141-2457F2F7D8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526294" y="19250129"/>
                  <a:ext cx="1625600" cy="1625600"/>
                </a:xfrm>
                <a:prstGeom prst="rect">
                  <a:avLst/>
                </a:prstGeom>
              </p:spPr>
            </p:pic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F09D543C-74F2-1243-ACA1-EBFD53A30A77}"/>
                  </a:ext>
                </a:extLst>
              </p:cNvPr>
              <p:cNvGrpSpPr/>
              <p:nvPr/>
            </p:nvGrpSpPr>
            <p:grpSpPr>
              <a:xfrm>
                <a:off x="18788897" y="17090987"/>
                <a:ext cx="4889647" cy="4861535"/>
                <a:chOff x="18722165" y="16044297"/>
                <a:chExt cx="4889647" cy="4861535"/>
              </a:xfrm>
            </p:grpSpPr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AE6ED7ED-1602-AB44-B1DC-4AFE56A86CBF}"/>
                    </a:ext>
                  </a:extLst>
                </p:cNvPr>
                <p:cNvGrpSpPr/>
                <p:nvPr/>
              </p:nvGrpSpPr>
              <p:grpSpPr>
                <a:xfrm>
                  <a:off x="18743252" y="16044297"/>
                  <a:ext cx="4868560" cy="3268597"/>
                  <a:chOff x="18743252" y="16044297"/>
                  <a:chExt cx="4868560" cy="3268597"/>
                </a:xfrm>
              </p:grpSpPr>
              <p:grpSp>
                <p:nvGrpSpPr>
                  <p:cNvPr id="102" name="Group 101">
                    <a:extLst>
                      <a:ext uri="{FF2B5EF4-FFF2-40B4-BE49-F238E27FC236}">
                        <a16:creationId xmlns:a16="http://schemas.microsoft.com/office/drawing/2014/main" id="{D9D899C2-BE71-3D49-8BBD-481F27D63563}"/>
                      </a:ext>
                    </a:extLst>
                  </p:cNvPr>
                  <p:cNvGrpSpPr/>
                  <p:nvPr/>
                </p:nvGrpSpPr>
                <p:grpSpPr>
                  <a:xfrm>
                    <a:off x="18760112" y="16044297"/>
                    <a:ext cx="4851700" cy="1643219"/>
                    <a:chOff x="18760112" y="16044297"/>
                    <a:chExt cx="4851700" cy="1643219"/>
                  </a:xfrm>
                </p:grpSpPr>
                <p:grpSp>
                  <p:nvGrpSpPr>
                    <p:cNvPr id="101" name="Group 100">
                      <a:extLst>
                        <a:ext uri="{FF2B5EF4-FFF2-40B4-BE49-F238E27FC236}">
                          <a16:creationId xmlns:a16="http://schemas.microsoft.com/office/drawing/2014/main" id="{8BCC3481-6E53-2F43-A4B0-FBD046117F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385712" y="16052158"/>
                      <a:ext cx="3226100" cy="1635358"/>
                      <a:chOff x="20385712" y="16052158"/>
                      <a:chExt cx="3226100" cy="1635358"/>
                    </a:xfrm>
                  </p:grpSpPr>
                  <p:pic>
                    <p:nvPicPr>
                      <p:cNvPr id="68" name="Picture 67">
                        <a:extLst>
                          <a:ext uri="{FF2B5EF4-FFF2-40B4-BE49-F238E27FC236}">
                            <a16:creationId xmlns:a16="http://schemas.microsoft.com/office/drawing/2014/main" id="{262B982F-C2B5-544A-8165-35135400452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986212" y="16061916"/>
                        <a:ext cx="1625600" cy="16256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0" name="Picture 69">
                        <a:extLst>
                          <a:ext uri="{FF2B5EF4-FFF2-40B4-BE49-F238E27FC236}">
                            <a16:creationId xmlns:a16="http://schemas.microsoft.com/office/drawing/2014/main" id="{A2AF86A7-7B15-704C-AE71-59919EF9FA7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0385712" y="16052158"/>
                        <a:ext cx="1625600" cy="16256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76" name="Picture 75">
                      <a:extLst>
                        <a:ext uri="{FF2B5EF4-FFF2-40B4-BE49-F238E27FC236}">
                          <a16:creationId xmlns:a16="http://schemas.microsoft.com/office/drawing/2014/main" id="{67A78DE0-B79A-5C46-840F-DDB931337A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18760112" y="16044297"/>
                      <a:ext cx="1625600" cy="16256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638182BE-EFED-E141-BC50-4937A82E8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1953786" y="17669897"/>
                    <a:ext cx="1625600" cy="1625600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76BD5F82-A3B1-3C4B-86A5-DC155077E6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0368852" y="17687294"/>
                    <a:ext cx="1625600" cy="1625600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B6E7FB54-D175-8A40-89CA-BAA1400A8D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18743252" y="17685618"/>
                    <a:ext cx="1625600" cy="16256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CFB2B8D4-95C2-CE45-BB64-1DD5EC8A8C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980348" y="19280232"/>
                  <a:ext cx="1625600" cy="1625600"/>
                </a:xfrm>
                <a:prstGeom prst="rect">
                  <a:avLst/>
                </a:prstGeom>
              </p:spPr>
            </p:pic>
            <p:pic>
              <p:nvPicPr>
                <p:cNvPr id="98" name="Picture 97">
                  <a:extLst>
                    <a:ext uri="{FF2B5EF4-FFF2-40B4-BE49-F238E27FC236}">
                      <a16:creationId xmlns:a16="http://schemas.microsoft.com/office/drawing/2014/main" id="{7BE6B47D-741A-954F-B5CE-F9A6CE53BE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357735" y="19262613"/>
                  <a:ext cx="1625600" cy="1625600"/>
                </a:xfrm>
                <a:prstGeom prst="rect">
                  <a:avLst/>
                </a:prstGeom>
              </p:spPr>
            </p:pic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2626150F-D060-1747-98E7-A1BC48F2A3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722165" y="19275992"/>
                  <a:ext cx="1625600" cy="1625600"/>
                </a:xfrm>
                <a:prstGeom prst="rect">
                  <a:avLst/>
                </a:prstGeom>
              </p:spPr>
            </p:pic>
          </p:grpSp>
          <p:grpSp>
            <p:nvGrpSpPr>
              <p:cNvPr id="4100" name="Group 4099">
                <a:extLst>
                  <a:ext uri="{FF2B5EF4-FFF2-40B4-BE49-F238E27FC236}">
                    <a16:creationId xmlns:a16="http://schemas.microsoft.com/office/drawing/2014/main" id="{228616E3-7349-F248-A6C6-E7CEBF6F71DC}"/>
                  </a:ext>
                </a:extLst>
              </p:cNvPr>
              <p:cNvGrpSpPr/>
              <p:nvPr/>
            </p:nvGrpSpPr>
            <p:grpSpPr>
              <a:xfrm>
                <a:off x="13524534" y="22484994"/>
                <a:ext cx="4887613" cy="4876800"/>
                <a:chOff x="13128924" y="22113817"/>
                <a:chExt cx="4887613" cy="4876800"/>
              </a:xfrm>
            </p:grpSpPr>
            <p:grpSp>
              <p:nvGrpSpPr>
                <p:cNvPr id="4099" name="Group 4098">
                  <a:extLst>
                    <a:ext uri="{FF2B5EF4-FFF2-40B4-BE49-F238E27FC236}">
                      <a16:creationId xmlns:a16="http://schemas.microsoft.com/office/drawing/2014/main" id="{BCACB8D4-6F06-E34A-90BB-2078740D9A8D}"/>
                    </a:ext>
                  </a:extLst>
                </p:cNvPr>
                <p:cNvGrpSpPr/>
                <p:nvPr/>
              </p:nvGrpSpPr>
              <p:grpSpPr>
                <a:xfrm>
                  <a:off x="13133027" y="22113817"/>
                  <a:ext cx="4883510" cy="3251200"/>
                  <a:chOff x="13133027" y="22113817"/>
                  <a:chExt cx="4883510" cy="3251200"/>
                </a:xfrm>
              </p:grpSpPr>
              <p:grpSp>
                <p:nvGrpSpPr>
                  <p:cNvPr id="4098" name="Group 4097">
                    <a:extLst>
                      <a:ext uri="{FF2B5EF4-FFF2-40B4-BE49-F238E27FC236}">
                        <a16:creationId xmlns:a16="http://schemas.microsoft.com/office/drawing/2014/main" id="{BE3D8B8F-01EE-0F4F-AEA2-DD4CF686161B}"/>
                      </a:ext>
                    </a:extLst>
                  </p:cNvPr>
                  <p:cNvGrpSpPr/>
                  <p:nvPr/>
                </p:nvGrpSpPr>
                <p:grpSpPr>
                  <a:xfrm>
                    <a:off x="13145543" y="22113817"/>
                    <a:ext cx="4870994" cy="1625600"/>
                    <a:chOff x="13145543" y="22113817"/>
                    <a:chExt cx="4870994" cy="1625600"/>
                  </a:xfrm>
                </p:grpSpPr>
                <p:pic>
                  <p:nvPicPr>
                    <p:cNvPr id="110" name="Picture 109">
                      <a:extLst>
                        <a:ext uri="{FF2B5EF4-FFF2-40B4-BE49-F238E27FC236}">
                          <a16:creationId xmlns:a16="http://schemas.microsoft.com/office/drawing/2014/main" id="{60D43EE6-63CC-D54A-A804-359148AC26B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16390937" y="22113817"/>
                      <a:ext cx="1625600" cy="16256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4" name="Picture 113">
                      <a:extLst>
                        <a:ext uri="{FF2B5EF4-FFF2-40B4-BE49-F238E27FC236}">
                          <a16:creationId xmlns:a16="http://schemas.microsoft.com/office/drawing/2014/main" id="{B77EDFE1-A18D-D44D-B29D-D9DCCA86FB1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14758627" y="22113817"/>
                      <a:ext cx="1625600" cy="16256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7" name="Picture 116">
                      <a:extLst>
                        <a:ext uri="{FF2B5EF4-FFF2-40B4-BE49-F238E27FC236}">
                          <a16:creationId xmlns:a16="http://schemas.microsoft.com/office/drawing/2014/main" id="{2D86364D-93AB-7E42-84C4-A55373DC2E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13145543" y="22113817"/>
                      <a:ext cx="1625600" cy="16256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9" name="Picture 118">
                    <a:extLst>
                      <a:ext uri="{FF2B5EF4-FFF2-40B4-BE49-F238E27FC236}">
                        <a16:creationId xmlns:a16="http://schemas.microsoft.com/office/drawing/2014/main" id="{4BCB1AA6-10E9-2A44-859E-08F686D8EF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6363505" y="23723933"/>
                    <a:ext cx="1625600" cy="1625600"/>
                  </a:xfrm>
                  <a:prstGeom prst="rect">
                    <a:avLst/>
                  </a:prstGeom>
                </p:spPr>
              </p:pic>
              <p:pic>
                <p:nvPicPr>
                  <p:cNvPr id="121" name="Picture 120">
                    <a:extLst>
                      <a:ext uri="{FF2B5EF4-FFF2-40B4-BE49-F238E27FC236}">
                        <a16:creationId xmlns:a16="http://schemas.microsoft.com/office/drawing/2014/main" id="{E5708B34-9F59-D64B-8D95-61E8D8B87A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4754524" y="23720333"/>
                    <a:ext cx="1625600" cy="1625600"/>
                  </a:xfrm>
                  <a:prstGeom prst="rect">
                    <a:avLst/>
                  </a:prstGeom>
                </p:spPr>
              </p:pic>
              <p:pic>
                <p:nvPicPr>
                  <p:cNvPr id="123" name="Picture 122">
                    <a:extLst>
                      <a:ext uri="{FF2B5EF4-FFF2-40B4-BE49-F238E27FC236}">
                        <a16:creationId xmlns:a16="http://schemas.microsoft.com/office/drawing/2014/main" id="{9BB66A8E-5E3F-5E49-92F4-9F947888A0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3133027" y="23739417"/>
                    <a:ext cx="1625600" cy="16256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5" name="Picture 124">
                  <a:extLst>
                    <a:ext uri="{FF2B5EF4-FFF2-40B4-BE49-F238E27FC236}">
                      <a16:creationId xmlns:a16="http://schemas.microsoft.com/office/drawing/2014/main" id="{E2F9668A-8E45-2041-AE9E-045B3E19C4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363505" y="25345933"/>
                  <a:ext cx="1625600" cy="1625600"/>
                </a:xfrm>
                <a:prstGeom prst="rect">
                  <a:avLst/>
                </a:prstGeom>
              </p:spPr>
            </p:pic>
            <p:pic>
              <p:nvPicPr>
                <p:cNvPr id="127" name="Picture 126">
                  <a:extLst>
                    <a:ext uri="{FF2B5EF4-FFF2-40B4-BE49-F238E27FC236}">
                      <a16:creationId xmlns:a16="http://schemas.microsoft.com/office/drawing/2014/main" id="{2B1300F5-5454-094A-B7DC-8AC2B58335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754524" y="25338733"/>
                  <a:ext cx="1625600" cy="1625600"/>
                </a:xfrm>
                <a:prstGeom prst="rect">
                  <a:avLst/>
                </a:prstGeom>
              </p:spPr>
            </p:pic>
            <p:pic>
              <p:nvPicPr>
                <p:cNvPr id="4097" name="Picture 4096">
                  <a:extLst>
                    <a:ext uri="{FF2B5EF4-FFF2-40B4-BE49-F238E27FC236}">
                      <a16:creationId xmlns:a16="http://schemas.microsoft.com/office/drawing/2014/main" id="{72441565-2952-5547-B3D0-510C7DD2A0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128924" y="25365017"/>
                  <a:ext cx="1625600" cy="1625600"/>
                </a:xfrm>
                <a:prstGeom prst="rect">
                  <a:avLst/>
                </a:prstGeom>
              </p:spPr>
            </p:pic>
          </p:grpSp>
          <p:grpSp>
            <p:nvGrpSpPr>
              <p:cNvPr id="4124" name="Group 4123">
                <a:extLst>
                  <a:ext uri="{FF2B5EF4-FFF2-40B4-BE49-F238E27FC236}">
                    <a16:creationId xmlns:a16="http://schemas.microsoft.com/office/drawing/2014/main" id="{B5BEBAF1-7661-7E41-A6AC-242F35519DE7}"/>
                  </a:ext>
                </a:extLst>
              </p:cNvPr>
              <p:cNvGrpSpPr/>
              <p:nvPr/>
            </p:nvGrpSpPr>
            <p:grpSpPr>
              <a:xfrm>
                <a:off x="18756706" y="22462197"/>
                <a:ext cx="4889412" cy="4873313"/>
                <a:chOff x="18502564" y="21472277"/>
                <a:chExt cx="4889412" cy="4873313"/>
              </a:xfrm>
            </p:grpSpPr>
            <p:grpSp>
              <p:nvGrpSpPr>
                <p:cNvPr id="4123" name="Group 4122">
                  <a:extLst>
                    <a:ext uri="{FF2B5EF4-FFF2-40B4-BE49-F238E27FC236}">
                      <a16:creationId xmlns:a16="http://schemas.microsoft.com/office/drawing/2014/main" id="{AA98D604-4DA9-9044-A80D-6710BEB50B79}"/>
                    </a:ext>
                  </a:extLst>
                </p:cNvPr>
                <p:cNvGrpSpPr/>
                <p:nvPr/>
              </p:nvGrpSpPr>
              <p:grpSpPr>
                <a:xfrm>
                  <a:off x="18508856" y="21472277"/>
                  <a:ext cx="4883120" cy="3259493"/>
                  <a:chOff x="18508856" y="21472277"/>
                  <a:chExt cx="4883120" cy="3259493"/>
                </a:xfrm>
              </p:grpSpPr>
              <p:grpSp>
                <p:nvGrpSpPr>
                  <p:cNvPr id="4121" name="Group 4120">
                    <a:extLst>
                      <a:ext uri="{FF2B5EF4-FFF2-40B4-BE49-F238E27FC236}">
                        <a16:creationId xmlns:a16="http://schemas.microsoft.com/office/drawing/2014/main" id="{02955C66-B4EB-164E-A813-F06C7B461B36}"/>
                      </a:ext>
                    </a:extLst>
                  </p:cNvPr>
                  <p:cNvGrpSpPr/>
                  <p:nvPr/>
                </p:nvGrpSpPr>
                <p:grpSpPr>
                  <a:xfrm>
                    <a:off x="18508856" y="21472277"/>
                    <a:ext cx="4883120" cy="1641483"/>
                    <a:chOff x="18508856" y="21472277"/>
                    <a:chExt cx="4883120" cy="1641483"/>
                  </a:xfrm>
                </p:grpSpPr>
                <p:pic>
                  <p:nvPicPr>
                    <p:cNvPr id="4102" name="Picture 4101">
                      <a:extLst>
                        <a:ext uri="{FF2B5EF4-FFF2-40B4-BE49-F238E27FC236}">
                          <a16:creationId xmlns:a16="http://schemas.microsoft.com/office/drawing/2014/main" id="{59E140D6-C47F-DF44-90F2-D65BE28434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21766376" y="21472277"/>
                      <a:ext cx="1625600" cy="16256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04" name="Picture 4103">
                      <a:extLst>
                        <a:ext uri="{FF2B5EF4-FFF2-40B4-BE49-F238E27FC236}">
                          <a16:creationId xmlns:a16="http://schemas.microsoft.com/office/drawing/2014/main" id="{9E2129DB-B592-5144-97F3-D7F27B02E1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20142963" y="21486403"/>
                      <a:ext cx="1625600" cy="16256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06" name="Picture 4105">
                      <a:extLst>
                        <a:ext uri="{FF2B5EF4-FFF2-40B4-BE49-F238E27FC236}">
                          <a16:creationId xmlns:a16="http://schemas.microsoft.com/office/drawing/2014/main" id="{B9CCBE3E-42D5-EC44-BEC5-53BA0BA758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18508856" y="21488160"/>
                      <a:ext cx="1625600" cy="16256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108" name="Picture 4107">
                    <a:extLst>
                      <a:ext uri="{FF2B5EF4-FFF2-40B4-BE49-F238E27FC236}">
                        <a16:creationId xmlns:a16="http://schemas.microsoft.com/office/drawing/2014/main" id="{E011BBAA-505B-9A45-88C8-1F1803DCB5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21762136" y="23095161"/>
                    <a:ext cx="1625600" cy="1625600"/>
                  </a:xfrm>
                  <a:prstGeom prst="rect">
                    <a:avLst/>
                  </a:prstGeom>
                </p:spPr>
              </p:pic>
              <p:pic>
                <p:nvPicPr>
                  <p:cNvPr id="4110" name="Picture 4109">
                    <a:extLst>
                      <a:ext uri="{FF2B5EF4-FFF2-40B4-BE49-F238E27FC236}">
                        <a16:creationId xmlns:a16="http://schemas.microsoft.com/office/drawing/2014/main" id="{BA69BFB4-AEA8-BA47-9CB9-9C5A95F825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0151470" y="23093655"/>
                    <a:ext cx="1625600" cy="1625600"/>
                  </a:xfrm>
                  <a:prstGeom prst="rect">
                    <a:avLst/>
                  </a:prstGeom>
                </p:spPr>
              </p:pic>
              <p:pic>
                <p:nvPicPr>
                  <p:cNvPr id="4112" name="Picture 4111">
                    <a:extLst>
                      <a:ext uri="{FF2B5EF4-FFF2-40B4-BE49-F238E27FC236}">
                        <a16:creationId xmlns:a16="http://schemas.microsoft.com/office/drawing/2014/main" id="{C68C24A5-2474-CE48-A926-4648802DE7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8508856" y="23106170"/>
                    <a:ext cx="1625600" cy="16256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114" name="Picture 4113">
                  <a:extLst>
                    <a:ext uri="{FF2B5EF4-FFF2-40B4-BE49-F238E27FC236}">
                      <a16:creationId xmlns:a16="http://schemas.microsoft.com/office/drawing/2014/main" id="{27356C47-9641-B44D-B89F-EE9FBC000A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756843" y="24715444"/>
                  <a:ext cx="1625600" cy="1625600"/>
                </a:xfrm>
                <a:prstGeom prst="rect">
                  <a:avLst/>
                </a:prstGeom>
              </p:spPr>
            </p:pic>
            <p:pic>
              <p:nvPicPr>
                <p:cNvPr id="4116" name="Picture 4115">
                  <a:extLst>
                    <a:ext uri="{FF2B5EF4-FFF2-40B4-BE49-F238E27FC236}">
                      <a16:creationId xmlns:a16="http://schemas.microsoft.com/office/drawing/2014/main" id="{A095F2BD-BBC1-6B49-BAF4-CD58F271C6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132296" y="24700906"/>
                  <a:ext cx="1625600" cy="1625600"/>
                </a:xfrm>
                <a:prstGeom prst="rect">
                  <a:avLst/>
                </a:prstGeom>
              </p:spPr>
            </p:pic>
            <p:pic>
              <p:nvPicPr>
                <p:cNvPr id="4118" name="Picture 4117">
                  <a:extLst>
                    <a:ext uri="{FF2B5EF4-FFF2-40B4-BE49-F238E27FC236}">
                      <a16:creationId xmlns:a16="http://schemas.microsoft.com/office/drawing/2014/main" id="{0FF36285-7C78-6443-A6C7-7F94990229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502564" y="24719990"/>
                  <a:ext cx="1625600" cy="1625600"/>
                </a:xfrm>
                <a:prstGeom prst="rect">
                  <a:avLst/>
                </a:prstGeom>
              </p:spPr>
            </p:pic>
          </p:grpSp>
          <p:grpSp>
            <p:nvGrpSpPr>
              <p:cNvPr id="4144" name="Group 4143">
                <a:extLst>
                  <a:ext uri="{FF2B5EF4-FFF2-40B4-BE49-F238E27FC236}">
                    <a16:creationId xmlns:a16="http://schemas.microsoft.com/office/drawing/2014/main" id="{1073CEFB-206B-D348-9BD3-7D6B354B901A}"/>
                  </a:ext>
                </a:extLst>
              </p:cNvPr>
              <p:cNvGrpSpPr/>
              <p:nvPr/>
            </p:nvGrpSpPr>
            <p:grpSpPr>
              <a:xfrm>
                <a:off x="14587241" y="16290258"/>
                <a:ext cx="7670564" cy="789506"/>
                <a:chOff x="14587241" y="16290258"/>
                <a:chExt cx="7670564" cy="789506"/>
              </a:xfrm>
            </p:grpSpPr>
            <p:sp>
              <p:nvSpPr>
                <p:cNvPr id="4140" name="TextBox 4139">
                  <a:extLst>
                    <a:ext uri="{FF2B5EF4-FFF2-40B4-BE49-F238E27FC236}">
                      <a16:creationId xmlns:a16="http://schemas.microsoft.com/office/drawing/2014/main" id="{C4A1662F-F8B5-2E4E-8357-0ABC284D7908}"/>
                    </a:ext>
                  </a:extLst>
                </p:cNvPr>
                <p:cNvSpPr txBox="1"/>
                <p:nvPr/>
              </p:nvSpPr>
              <p:spPr>
                <a:xfrm>
                  <a:off x="14587241" y="16290258"/>
                  <a:ext cx="4770867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4400" dirty="0">
                      <a:latin typeface="Times New Roman" charset="0"/>
                    </a:rPr>
                    <a:t>Whole</a:t>
                  </a:r>
                  <a:r>
                    <a:rPr lang="zh-CN" altLang="en-US" sz="4400" dirty="0">
                      <a:latin typeface="Times New Roman" charset="0"/>
                    </a:rPr>
                    <a:t> </a:t>
                  </a:r>
                  <a:r>
                    <a:rPr lang="en-US" altLang="zh-CN" sz="4400" dirty="0">
                      <a:latin typeface="Times New Roman" charset="0"/>
                    </a:rPr>
                    <a:t>body</a:t>
                  </a:r>
                  <a:endParaRPr lang="en-US" sz="4400" dirty="0">
                    <a:latin typeface="Times New Roman" charset="0"/>
                  </a:endParaRP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83B48A6F-DD68-0D40-899A-5E8BD3769881}"/>
                    </a:ext>
                  </a:extLst>
                </p:cNvPr>
                <p:cNvSpPr txBox="1"/>
                <p:nvPr/>
              </p:nvSpPr>
              <p:spPr>
                <a:xfrm>
                  <a:off x="20632204" y="16310323"/>
                  <a:ext cx="162560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4400" dirty="0">
                      <a:latin typeface="Times New Roman" charset="0"/>
                    </a:rPr>
                    <a:t>face</a:t>
                  </a:r>
                  <a:endParaRPr lang="en-US" sz="4400" dirty="0">
                    <a:latin typeface="Times New Roman" charset="0"/>
                  </a:endParaRPr>
                </a:p>
              </p:txBody>
            </p:sp>
          </p:grpSp>
        </p:grpSp>
        <p:sp>
          <p:nvSpPr>
            <p:cNvPr id="4142" name="TextBox 4141">
              <a:extLst>
                <a:ext uri="{FF2B5EF4-FFF2-40B4-BE49-F238E27FC236}">
                  <a16:creationId xmlns:a16="http://schemas.microsoft.com/office/drawing/2014/main" id="{64CD0CEA-FD45-EE43-A299-973FD72B8307}"/>
                </a:ext>
              </a:extLst>
            </p:cNvPr>
            <p:cNvSpPr txBox="1"/>
            <p:nvPr/>
          </p:nvSpPr>
          <p:spPr>
            <a:xfrm>
              <a:off x="12659351" y="17608718"/>
              <a:ext cx="861774" cy="3872779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altLang="zh-CN" sz="4400" dirty="0">
                  <a:latin typeface="Times New Roman" charset="0"/>
                </a:rPr>
                <a:t>Canny</a:t>
              </a:r>
              <a:r>
                <a:rPr lang="zh-CN" altLang="en-US" sz="4400" dirty="0">
                  <a:latin typeface="Times New Roman" charset="0"/>
                </a:rPr>
                <a:t> </a:t>
              </a:r>
              <a:r>
                <a:rPr lang="en-US" altLang="zh-CN" sz="4400" dirty="0">
                  <a:latin typeface="Times New Roman" charset="0"/>
                </a:rPr>
                <a:t>detector</a:t>
              </a:r>
              <a:endParaRPr lang="en-US" sz="4400" dirty="0">
                <a:latin typeface="Times New Roman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0B1FF0FB-E2AB-2B4B-BF41-4E366D6F1B08}"/>
                </a:ext>
              </a:extLst>
            </p:cNvPr>
            <p:cNvSpPr txBox="1"/>
            <p:nvPr/>
          </p:nvSpPr>
          <p:spPr>
            <a:xfrm>
              <a:off x="12681797" y="23425150"/>
              <a:ext cx="861774" cy="3409585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altLang="zh-CN" sz="4400" dirty="0">
                  <a:latin typeface="Times New Roman" charset="0"/>
                </a:rPr>
                <a:t>Hed</a:t>
              </a:r>
              <a:r>
                <a:rPr lang="zh-CN" altLang="en-US" sz="4400" dirty="0">
                  <a:latin typeface="Times New Roman" charset="0"/>
                </a:rPr>
                <a:t> </a:t>
              </a:r>
              <a:r>
                <a:rPr lang="en-US" altLang="zh-CN" sz="4400" dirty="0">
                  <a:latin typeface="Times New Roman" charset="0"/>
                </a:rPr>
                <a:t>detector</a:t>
              </a:r>
              <a:endParaRPr lang="en-US" sz="4400" dirty="0">
                <a:latin typeface="Times New Roman" charset="0"/>
              </a:endParaRPr>
            </a:p>
          </p:txBody>
        </p:sp>
      </p:grpSp>
      <p:sp>
        <p:nvSpPr>
          <p:cNvPr id="4147" name="TextBox 4146">
            <a:extLst>
              <a:ext uri="{FF2B5EF4-FFF2-40B4-BE49-F238E27FC236}">
                <a16:creationId xmlns:a16="http://schemas.microsoft.com/office/drawing/2014/main" id="{8ADA167C-BEBF-E24B-91A3-1F7208916840}"/>
              </a:ext>
            </a:extLst>
          </p:cNvPr>
          <p:cNvSpPr txBox="1"/>
          <p:nvPr/>
        </p:nvSpPr>
        <p:spPr>
          <a:xfrm>
            <a:off x="13311437" y="27487901"/>
            <a:ext cx="97111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+mj-lt"/>
              </a:rPr>
              <a:t>Try</a:t>
            </a:r>
            <a:r>
              <a:rPr lang="zh-CN" altLang="en-US" sz="4400" b="1" dirty="0">
                <a:latin typeface="+mj-lt"/>
              </a:rPr>
              <a:t> </a:t>
            </a:r>
            <a:r>
              <a:rPr lang="en-US" altLang="zh-CN" sz="4400" b="1" dirty="0">
                <a:latin typeface="+mj-lt"/>
              </a:rPr>
              <a:t>more</a:t>
            </a:r>
            <a:r>
              <a:rPr lang="zh-CN" altLang="en-US" sz="4400" b="1" dirty="0">
                <a:latin typeface="+mj-lt"/>
              </a:rPr>
              <a:t> </a:t>
            </a:r>
            <a:r>
              <a:rPr lang="en-US" altLang="zh-CN" sz="4400" b="1" dirty="0">
                <a:latin typeface="+mj-lt"/>
              </a:rPr>
              <a:t>out</a:t>
            </a:r>
            <a:r>
              <a:rPr lang="zh-CN" altLang="en-US" sz="4400" b="1" dirty="0">
                <a:latin typeface="+mj-lt"/>
              </a:rPr>
              <a:t> </a:t>
            </a:r>
            <a:r>
              <a:rPr lang="en-US" altLang="zh-CN" sz="4400" b="1" dirty="0">
                <a:latin typeface="+mj-lt"/>
              </a:rPr>
              <a:t>in</a:t>
            </a:r>
            <a:r>
              <a:rPr lang="zh-CN" altLang="en-US" sz="4400" b="1" dirty="0">
                <a:latin typeface="+mj-lt"/>
              </a:rPr>
              <a:t> </a:t>
            </a:r>
            <a:r>
              <a:rPr lang="en-US" altLang="zh-CN" sz="4400" b="1" dirty="0">
                <a:latin typeface="+mj-lt"/>
              </a:rPr>
              <a:t>our</a:t>
            </a:r>
            <a:r>
              <a:rPr lang="zh-CN" altLang="en-US" sz="4400" b="1" dirty="0">
                <a:latin typeface="+mj-lt"/>
              </a:rPr>
              <a:t> </a:t>
            </a:r>
            <a:r>
              <a:rPr lang="en-US" altLang="zh-CN" sz="4400" b="1" dirty="0">
                <a:latin typeface="+mj-lt"/>
              </a:rPr>
              <a:t>demo!</a:t>
            </a:r>
            <a:endParaRPr lang="en-US" sz="4400" b="1" dirty="0">
              <a:latin typeface="+mj-lt"/>
            </a:endParaRPr>
          </a:p>
        </p:txBody>
      </p:sp>
      <p:sp>
        <p:nvSpPr>
          <p:cNvPr id="4148" name="TextBox 4147">
            <a:extLst>
              <a:ext uri="{FF2B5EF4-FFF2-40B4-BE49-F238E27FC236}">
                <a16:creationId xmlns:a16="http://schemas.microsoft.com/office/drawing/2014/main" id="{4D8BD1E0-60AD-7D4F-8599-A276B2899AEE}"/>
              </a:ext>
            </a:extLst>
          </p:cNvPr>
          <p:cNvSpPr txBox="1"/>
          <p:nvPr/>
        </p:nvSpPr>
        <p:spPr>
          <a:xfrm>
            <a:off x="24745950" y="18671182"/>
            <a:ext cx="114078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400" dirty="0">
                <a:latin typeface="Times New Roman" charset="0"/>
              </a:rPr>
              <a:t>In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Pix2Pix,</a:t>
            </a:r>
            <a:r>
              <a:rPr lang="zh-CN" altLang="en-US" sz="4400" dirty="0">
                <a:latin typeface="Times New Roman" charset="0"/>
              </a:rPr>
              <a:t>  </a:t>
            </a:r>
            <a:r>
              <a:rPr lang="en-US" altLang="zh-CN" sz="4400" dirty="0">
                <a:latin typeface="Times New Roman" charset="0"/>
              </a:rPr>
              <a:t>Hed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edge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detector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works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well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on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capturing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dog’s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whole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body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but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misses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facial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detail.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We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can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try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to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combine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Hed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and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Canny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to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produce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better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pix2pix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result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400" dirty="0">
                <a:latin typeface="Times New Roman" charset="0"/>
              </a:rPr>
              <a:t>We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get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relatively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good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results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from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pix2pix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but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more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exploration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is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needed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for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other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GANs.</a:t>
            </a:r>
            <a:endParaRPr lang="en-US" sz="4400" dirty="0">
              <a:latin typeface="Times New Roman" charset="0"/>
            </a:endParaRPr>
          </a:p>
        </p:txBody>
      </p:sp>
      <p:sp>
        <p:nvSpPr>
          <p:cNvPr id="4149" name="TextBox 4148">
            <a:extLst>
              <a:ext uri="{FF2B5EF4-FFF2-40B4-BE49-F238E27FC236}">
                <a16:creationId xmlns:a16="http://schemas.microsoft.com/office/drawing/2014/main" id="{5B6489D0-2ACB-5448-A832-E9DF628B6132}"/>
              </a:ext>
            </a:extLst>
          </p:cNvPr>
          <p:cNvSpPr txBox="1"/>
          <p:nvPr/>
        </p:nvSpPr>
        <p:spPr>
          <a:xfrm>
            <a:off x="24745950" y="5894565"/>
            <a:ext cx="51926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altLang="zh-CN" sz="4400" dirty="0">
                <a:latin typeface="Times New Roman" charset="0"/>
              </a:rPr>
              <a:t>AttGAN</a:t>
            </a:r>
          </a:p>
        </p:txBody>
      </p:sp>
      <p:sp>
        <p:nvSpPr>
          <p:cNvPr id="4150" name="TextBox 4149">
            <a:extLst>
              <a:ext uri="{FF2B5EF4-FFF2-40B4-BE49-F238E27FC236}">
                <a16:creationId xmlns:a16="http://schemas.microsoft.com/office/drawing/2014/main" id="{D0D0BB13-CED7-1F4A-8EA1-CD7D07FDCB25}"/>
              </a:ext>
            </a:extLst>
          </p:cNvPr>
          <p:cNvSpPr txBox="1"/>
          <p:nvPr/>
        </p:nvSpPr>
        <p:spPr>
          <a:xfrm>
            <a:off x="25642858" y="6561200"/>
            <a:ext cx="10058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4400" dirty="0">
                <a:latin typeface="Times New Roman" charset="0"/>
              </a:rPr>
              <a:t>This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GAN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is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usually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used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for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human</a:t>
            </a:r>
            <a:r>
              <a:rPr lang="zh-CN" altLang="en-US" sz="4400" dirty="0">
                <a:latin typeface="Times New Roman" charset="0"/>
              </a:rPr>
              <a:t>  </a:t>
            </a:r>
            <a:r>
              <a:rPr lang="en-US" altLang="zh-CN" sz="4400" dirty="0">
                <a:latin typeface="Times New Roman" charset="0"/>
              </a:rPr>
              <a:t>facial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expression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editing.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We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find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that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some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attributes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can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be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transferred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to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dogs.</a:t>
            </a:r>
            <a:r>
              <a:rPr lang="zh-CN" altLang="en-US" sz="4400" dirty="0">
                <a:latin typeface="Times New Roman" charset="0"/>
              </a:rPr>
              <a:t> </a:t>
            </a:r>
            <a:endParaRPr lang="en-US" sz="4400" dirty="0">
              <a:latin typeface="Times New Roman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E4DE76F3-1B67-E54C-89DF-0C8C29A32C57}"/>
              </a:ext>
            </a:extLst>
          </p:cNvPr>
          <p:cNvSpPr txBox="1"/>
          <p:nvPr/>
        </p:nvSpPr>
        <p:spPr>
          <a:xfrm>
            <a:off x="24697153" y="10649509"/>
            <a:ext cx="51926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altLang="zh-CN" sz="4400" dirty="0">
                <a:latin typeface="Times New Roman" charset="0"/>
              </a:rPr>
              <a:t>SinGAN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ED55783-167D-A844-BD95-E5CFB5F0865F}"/>
              </a:ext>
            </a:extLst>
          </p:cNvPr>
          <p:cNvGrpSpPr/>
          <p:nvPr/>
        </p:nvGrpSpPr>
        <p:grpSpPr>
          <a:xfrm>
            <a:off x="25906235" y="8578054"/>
            <a:ext cx="9128480" cy="2023315"/>
            <a:chOff x="25589985" y="8146564"/>
            <a:chExt cx="9128480" cy="2023315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6D24208-D9A0-6541-8F95-DF6C14A328A6}"/>
                </a:ext>
              </a:extLst>
            </p:cNvPr>
            <p:cNvGrpSpPr/>
            <p:nvPr/>
          </p:nvGrpSpPr>
          <p:grpSpPr>
            <a:xfrm>
              <a:off x="25589985" y="8651569"/>
              <a:ext cx="8984861" cy="1518310"/>
              <a:chOff x="25863059" y="8739177"/>
              <a:chExt cx="8984861" cy="1518310"/>
            </a:xfrm>
          </p:grpSpPr>
          <p:grpSp>
            <p:nvGrpSpPr>
              <p:cNvPr id="4159" name="Group 4158">
                <a:extLst>
                  <a:ext uri="{FF2B5EF4-FFF2-40B4-BE49-F238E27FC236}">
                    <a16:creationId xmlns:a16="http://schemas.microsoft.com/office/drawing/2014/main" id="{9FDCD6B5-6F2E-9D4F-A1C9-22D0F0B65C19}"/>
                  </a:ext>
                </a:extLst>
              </p:cNvPr>
              <p:cNvGrpSpPr/>
              <p:nvPr/>
            </p:nvGrpSpPr>
            <p:grpSpPr>
              <a:xfrm>
                <a:off x="25863059" y="8739177"/>
                <a:ext cx="3324327" cy="1481978"/>
                <a:chOff x="25863059" y="8739177"/>
                <a:chExt cx="3324327" cy="1481978"/>
              </a:xfrm>
            </p:grpSpPr>
            <p:pic>
              <p:nvPicPr>
                <p:cNvPr id="4154" name="Picture 4153">
                  <a:extLst>
                    <a:ext uri="{FF2B5EF4-FFF2-40B4-BE49-F238E27FC236}">
                      <a16:creationId xmlns:a16="http://schemas.microsoft.com/office/drawing/2014/main" id="{8CD06540-9055-474A-9FA6-FE2F225693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5863059" y="8763155"/>
                  <a:ext cx="1440000" cy="1458000"/>
                </a:xfrm>
                <a:prstGeom prst="rect">
                  <a:avLst/>
                </a:prstGeom>
              </p:spPr>
            </p:pic>
            <p:pic>
              <p:nvPicPr>
                <p:cNvPr id="4155" name="Picture 4154">
                  <a:extLst>
                    <a:ext uri="{FF2B5EF4-FFF2-40B4-BE49-F238E27FC236}">
                      <a16:creationId xmlns:a16="http://schemas.microsoft.com/office/drawing/2014/main" id="{1C6228D2-F11C-CA47-94E2-FB02B2A7E9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747386" y="8739177"/>
                  <a:ext cx="1440000" cy="1475122"/>
                </a:xfrm>
                <a:prstGeom prst="rect">
                  <a:avLst/>
                </a:prstGeom>
              </p:spPr>
            </p:pic>
          </p:grpSp>
          <p:pic>
            <p:nvPicPr>
              <p:cNvPr id="4156" name="Picture 4155">
                <a:extLst>
                  <a:ext uri="{FF2B5EF4-FFF2-40B4-BE49-F238E27FC236}">
                    <a16:creationId xmlns:a16="http://schemas.microsoft.com/office/drawing/2014/main" id="{7B3BFFA6-BA36-5343-B25C-5F5D53D43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9631714" y="8789795"/>
                <a:ext cx="1440000" cy="1467692"/>
              </a:xfrm>
              <a:prstGeom prst="rect">
                <a:avLst/>
              </a:prstGeom>
            </p:spPr>
          </p:pic>
          <p:pic>
            <p:nvPicPr>
              <p:cNvPr id="4157" name="Picture 4156">
                <a:extLst>
                  <a:ext uri="{FF2B5EF4-FFF2-40B4-BE49-F238E27FC236}">
                    <a16:creationId xmlns:a16="http://schemas.microsoft.com/office/drawing/2014/main" id="{5C8D5619-09EE-B341-AE51-0A09F80FA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519817" y="8816272"/>
                <a:ext cx="1440000" cy="1414737"/>
              </a:xfrm>
              <a:prstGeom prst="rect">
                <a:avLst/>
              </a:prstGeom>
            </p:spPr>
          </p:pic>
          <p:pic>
            <p:nvPicPr>
              <p:cNvPr id="4158" name="Picture 4157">
                <a:extLst>
                  <a:ext uri="{FF2B5EF4-FFF2-40B4-BE49-F238E27FC236}">
                    <a16:creationId xmlns:a16="http://schemas.microsoft.com/office/drawing/2014/main" id="{728E402C-4D8D-AE42-82C4-6762A78DF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3407920" y="8840664"/>
                <a:ext cx="1440000" cy="1390345"/>
              </a:xfrm>
              <a:prstGeom prst="rect">
                <a:avLst/>
              </a:prstGeom>
            </p:spPr>
          </p:pic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4CC1969-1B41-E64A-BA3F-1F4C1CC3DF0E}"/>
                </a:ext>
              </a:extLst>
            </p:cNvPr>
            <p:cNvSpPr txBox="1"/>
            <p:nvPr/>
          </p:nvSpPr>
          <p:spPr>
            <a:xfrm>
              <a:off x="25826618" y="8146564"/>
              <a:ext cx="9861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charset="0"/>
                </a:rPr>
                <a:t>input</a:t>
              </a:r>
              <a:endParaRPr lang="en-US" sz="2800" dirty="0">
                <a:latin typeface="Times New Roman" charset="0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E9B433FF-1260-AC40-AD8C-7735E1B5E7CD}"/>
                </a:ext>
              </a:extLst>
            </p:cNvPr>
            <p:cNvSpPr txBox="1"/>
            <p:nvPr/>
          </p:nvSpPr>
          <p:spPr>
            <a:xfrm>
              <a:off x="27309333" y="8187873"/>
              <a:ext cx="17119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charset="0"/>
                </a:rPr>
                <a:t>black</a:t>
              </a:r>
              <a:r>
                <a:rPr lang="zh-CN" altLang="en-US" sz="2800" dirty="0">
                  <a:latin typeface="Times New Roman" charset="0"/>
                </a:rPr>
                <a:t> </a:t>
              </a:r>
              <a:r>
                <a:rPr lang="en-US" altLang="zh-CN" sz="2800" dirty="0">
                  <a:latin typeface="Times New Roman" charset="0"/>
                </a:rPr>
                <a:t>hair</a:t>
              </a:r>
              <a:endParaRPr lang="en-US" sz="2800" dirty="0">
                <a:latin typeface="Times New Roman" charset="0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C1B2014-81CF-8B49-B04A-46A0103C73F0}"/>
                </a:ext>
              </a:extLst>
            </p:cNvPr>
            <p:cNvSpPr txBox="1"/>
            <p:nvPr/>
          </p:nvSpPr>
          <p:spPr>
            <a:xfrm>
              <a:off x="29177388" y="8209371"/>
              <a:ext cx="19255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charset="0"/>
                </a:rPr>
                <a:t>brown</a:t>
              </a:r>
              <a:r>
                <a:rPr lang="zh-CN" altLang="en-US" sz="2800" dirty="0">
                  <a:latin typeface="Times New Roman" charset="0"/>
                </a:rPr>
                <a:t> </a:t>
              </a:r>
              <a:r>
                <a:rPr lang="en-US" altLang="zh-CN" sz="2800" dirty="0">
                  <a:latin typeface="Times New Roman" charset="0"/>
                </a:rPr>
                <a:t>hair</a:t>
              </a:r>
              <a:endParaRPr lang="en-US" sz="2800" dirty="0">
                <a:latin typeface="Times New Roman" charset="0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1DD1E45-FBEF-E944-B6DE-6360208A9B9C}"/>
                </a:ext>
              </a:extLst>
            </p:cNvPr>
            <p:cNvSpPr txBox="1"/>
            <p:nvPr/>
          </p:nvSpPr>
          <p:spPr>
            <a:xfrm>
              <a:off x="31123513" y="8197394"/>
              <a:ext cx="16864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charset="0"/>
                </a:rPr>
                <a:t>eyeglasses</a:t>
              </a:r>
              <a:endParaRPr lang="en-US" sz="2800" dirty="0">
                <a:latin typeface="Times New Roman" charset="0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D876E1F-3690-2F43-9797-B1D8F0AB35E1}"/>
                </a:ext>
              </a:extLst>
            </p:cNvPr>
            <p:cNvSpPr txBox="1"/>
            <p:nvPr/>
          </p:nvSpPr>
          <p:spPr>
            <a:xfrm>
              <a:off x="33134846" y="8213762"/>
              <a:ext cx="15836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charset="0"/>
                </a:rPr>
                <a:t>pale</a:t>
              </a:r>
              <a:r>
                <a:rPr lang="zh-CN" altLang="en-US" sz="2800" dirty="0">
                  <a:latin typeface="Times New Roman" charset="0"/>
                </a:rPr>
                <a:t> </a:t>
              </a:r>
              <a:r>
                <a:rPr lang="en-US" altLang="zh-CN" sz="2800" dirty="0">
                  <a:latin typeface="Times New Roman" charset="0"/>
                </a:rPr>
                <a:t>skin</a:t>
              </a:r>
              <a:endParaRPr lang="en-US" sz="2800" dirty="0">
                <a:latin typeface="Times New Roman" charset="0"/>
              </a:endParaRPr>
            </a:p>
          </p:txBody>
        </p: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C634564E-592E-A947-BD00-485052A01084}"/>
              </a:ext>
            </a:extLst>
          </p:cNvPr>
          <p:cNvSpPr txBox="1"/>
          <p:nvPr/>
        </p:nvSpPr>
        <p:spPr>
          <a:xfrm>
            <a:off x="25545264" y="11397638"/>
            <a:ext cx="10058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4400" dirty="0">
                <a:latin typeface="Times New Roman" charset="0"/>
              </a:rPr>
              <a:t>SinGAN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goes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to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an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extreme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to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train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GAN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with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single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image.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But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we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find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it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doesn’t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work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well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on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our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images.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We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also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try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to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extend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single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image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to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multiple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images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but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see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no</a:t>
            </a:r>
            <a:r>
              <a:rPr lang="zh-CN" altLang="en-US" sz="4400" dirty="0">
                <a:latin typeface="Times New Roman" charset="0"/>
              </a:rPr>
              <a:t> </a:t>
            </a:r>
            <a:r>
              <a:rPr lang="en-US" altLang="zh-CN" sz="4400" dirty="0">
                <a:latin typeface="Times New Roman" charset="0"/>
              </a:rPr>
              <a:t>improvement.</a:t>
            </a:r>
            <a:r>
              <a:rPr lang="zh-CN" altLang="en-US" sz="4400" dirty="0">
                <a:latin typeface="Times New Roman" charset="0"/>
              </a:rPr>
              <a:t> </a:t>
            </a:r>
            <a:endParaRPr lang="en-US" sz="4400" dirty="0">
              <a:latin typeface="Times New Roman" charset="0"/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A07462E-CFF4-5541-8F8B-D8C26603A8C7}"/>
              </a:ext>
            </a:extLst>
          </p:cNvPr>
          <p:cNvGrpSpPr/>
          <p:nvPr/>
        </p:nvGrpSpPr>
        <p:grpSpPr>
          <a:xfrm>
            <a:off x="25906235" y="14910759"/>
            <a:ext cx="9113824" cy="1463355"/>
            <a:chOff x="25906235" y="14910759"/>
            <a:chExt cx="9113824" cy="1463355"/>
          </a:xfrm>
        </p:grpSpPr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80988D5E-DD98-8841-B131-0F7338BD2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25906235" y="14934114"/>
              <a:ext cx="1440000" cy="1440000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8B834938-3024-C241-B1BB-EAA599760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27820059" y="14934114"/>
              <a:ext cx="1440000" cy="1440000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D118B604-5105-2842-BEBD-868E6DE85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29260059" y="14934114"/>
              <a:ext cx="1440000" cy="1440000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41F896E4-12BA-2B41-96BB-21B9A65BA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30700059" y="14934114"/>
              <a:ext cx="1440000" cy="1440000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1FD5893E-C92F-FF45-B43B-C57D0BCBE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32140059" y="14910759"/>
              <a:ext cx="1440000" cy="1440000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59C6D32E-28E1-EC4C-9E47-4AFABC51C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33580059" y="14934114"/>
              <a:ext cx="1440000" cy="14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436</Words>
  <Application>Microsoft Macintosh PowerPoint</Application>
  <PresentationFormat>Custom</PresentationFormat>
  <Paragraphs>36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Arquitectura</vt:lpstr>
      <vt:lpstr>Tiepolo Black</vt:lpstr>
      <vt:lpstr>Arial</vt:lpstr>
      <vt:lpstr>Calibri</vt:lpstr>
      <vt:lpstr>Times New Roman</vt:lpstr>
      <vt:lpstr>Default Design</vt:lpstr>
      <vt:lpstr>PowerPoint Presentation</vt:lpstr>
    </vt:vector>
  </TitlesOfParts>
  <Company>cse dept. 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dougz</dc:creator>
  <cp:lastModifiedBy>Microsoft Office User</cp:lastModifiedBy>
  <cp:revision>62</cp:revision>
  <dcterms:created xsi:type="dcterms:W3CDTF">2000-02-07T17:35:53Z</dcterms:created>
  <dcterms:modified xsi:type="dcterms:W3CDTF">2019-12-08T22:21:33Z</dcterms:modified>
</cp:coreProperties>
</file>